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49.xml.rels" ContentType="application/vnd.openxmlformats-package.relationships+xml"/>
  <Override PartName="/ppt/notesSlides/_rels/notesSlide18.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19.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notesSlide2.xml" ContentType="application/vnd.openxmlformats-officedocument.presentationml.notesSlide+xml"/>
  <Override PartName="/ppt/notesSlides/notesSlide18.xml" ContentType="application/vnd.openxmlformats-officedocument.presentationml.notesSlide+xml"/>
  <Override PartName="/ppt/notesSlides/notesSlide4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9.xml" ContentType="application/vnd.openxmlformats-officedocument.presentationml.notesSlid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media/image53.jpeg" ContentType="image/jpeg"/>
  <Override PartName="/ppt/media/image28.png" ContentType="image/png"/>
  <Override PartName="/ppt/media/image1.jpeg" ContentType="image/jpeg"/>
  <Override PartName="/ppt/media/image59.png" ContentType="image/png"/>
  <Override PartName="/ppt/media/image3.png" ContentType="image/png"/>
  <Override PartName="/ppt/media/image58.png" ContentType="image/png"/>
  <Override PartName="/ppt/media/image2.png" ContentType="image/png"/>
  <Override PartName="/ppt/media/image4.jpeg" ContentType="image/jpeg"/>
  <Override PartName="/ppt/media/image5.png" ContentType="image/png"/>
  <Override PartName="/ppt/media/image6.png" ContentType="image/png"/>
  <Override PartName="/ppt/media/image7.png" ContentType="image/png"/>
  <Override PartName="/ppt/media/image62.jpeg" ContentType="image/jpe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4.png" ContentType="image/png"/>
  <Override PartName="/ppt/media/image55.png" ContentType="image/png"/>
  <Override PartName="/ppt/media/image56.png" ContentType="image/png"/>
  <Override PartName="/ppt/media/image57.png" ContentType="image/png"/>
  <Override PartName="/ppt/media/image60.jpeg" ContentType="image/jpeg"/>
  <Override PartName="/ppt/media/image61.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15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60"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61" name="PlaceHolder 4"/>
          <p:cNvSpPr>
            <a:spLocks noGrp="1"/>
          </p:cNvSpPr>
          <p:nvPr>
            <p:ph type="dt" idx="7"/>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62" name="PlaceHolder 5"/>
          <p:cNvSpPr>
            <a:spLocks noGrp="1"/>
          </p:cNvSpPr>
          <p:nvPr>
            <p:ph type="ftr" idx="8"/>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3" name="PlaceHolder 6"/>
          <p:cNvSpPr>
            <a:spLocks noGrp="1"/>
          </p:cNvSpPr>
          <p:nvPr>
            <p:ph type="sldNum" idx="9"/>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DC7A51F5-94C4-4995-99A4-A4E6B35B18EB}"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sldImg"/>
          </p:nvPr>
        </p:nvSpPr>
        <p:spPr>
          <a:xfrm>
            <a:off x="685800" y="1143000"/>
            <a:ext cx="5484240" cy="3084120"/>
          </a:xfrm>
          <a:prstGeom prst="rect">
            <a:avLst/>
          </a:prstGeom>
          <a:ln w="0">
            <a:noFill/>
          </a:ln>
        </p:spPr>
      </p:sp>
      <p:sp>
        <p:nvSpPr>
          <p:cNvPr id="395"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396" name="PlaceHolder 3"/>
          <p:cNvSpPr>
            <a:spLocks noGrp="1"/>
          </p:cNvSpPr>
          <p:nvPr>
            <p:ph type="sldNum" idx="18"/>
          </p:nvPr>
        </p:nvSpPr>
        <p:spPr>
          <a:xfrm>
            <a:off x="3884760" y="8685360"/>
            <a:ext cx="2969640" cy="45648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349D94FF-C3B6-4450-B792-38E97F872D69}" type="slidenum">
              <a:rPr b="0" lang="en-US" sz="1200" spc="-1" strike="noStrike">
                <a:solidFill>
                  <a:srgbClr val="000000"/>
                </a:solidFill>
                <a:latin typeface="Times New Roman"/>
              </a:rPr>
              <a:t>49</a:t>
            </a:fld>
            <a:endParaRPr b="0" lang="en-US"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sldImg"/>
          </p:nvPr>
        </p:nvSpPr>
        <p:spPr>
          <a:xfrm>
            <a:off x="685800" y="1143000"/>
            <a:ext cx="5484240" cy="3084120"/>
          </a:xfrm>
          <a:prstGeom prst="rect">
            <a:avLst/>
          </a:prstGeom>
          <a:ln w="0">
            <a:noFill/>
          </a:ln>
        </p:spPr>
      </p:sp>
      <p:sp>
        <p:nvSpPr>
          <p:cNvPr id="398"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399" name="PlaceHolder 3"/>
          <p:cNvSpPr>
            <a:spLocks noGrp="1"/>
          </p:cNvSpPr>
          <p:nvPr>
            <p:ph type="sldNum" idx="19"/>
          </p:nvPr>
        </p:nvSpPr>
        <p:spPr>
          <a:xfrm>
            <a:off x="3884760" y="8685360"/>
            <a:ext cx="2969640" cy="45648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8DECF925-9F5F-43C5-9F88-4795CAB5EF1B}" type="slidenum">
              <a:rPr b="0" lang="en-US" sz="1200" spc="-1" strike="noStrike">
                <a:solidFill>
                  <a:srgbClr val="000000"/>
                </a:solidFill>
                <a:latin typeface="Times New Roman"/>
              </a:rPr>
              <a:t>49</a:t>
            </a:fld>
            <a:endParaRPr b="0" lang="en-US" sz="1200" spc="-1" strike="noStrike">
              <a:solidFill>
                <a:srgbClr val="000000"/>
              </a:solid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sldImg"/>
          </p:nvPr>
        </p:nvSpPr>
        <p:spPr>
          <a:xfrm>
            <a:off x="685800" y="1143000"/>
            <a:ext cx="5484240" cy="3084120"/>
          </a:xfrm>
          <a:prstGeom prst="rect">
            <a:avLst/>
          </a:prstGeom>
          <a:ln w="0">
            <a:noFill/>
          </a:ln>
        </p:spPr>
      </p:sp>
      <p:sp>
        <p:nvSpPr>
          <p:cNvPr id="401"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402" name="PlaceHolder 3"/>
          <p:cNvSpPr>
            <a:spLocks noGrp="1"/>
          </p:cNvSpPr>
          <p:nvPr>
            <p:ph type="sldNum" idx="20"/>
          </p:nvPr>
        </p:nvSpPr>
        <p:spPr>
          <a:xfrm>
            <a:off x="3884760" y="8685360"/>
            <a:ext cx="2969640" cy="45648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3ABA0BC2-B2CA-4E43-B407-2BADBD42FA1C}"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sldImg"/>
          </p:nvPr>
        </p:nvSpPr>
        <p:spPr>
          <a:xfrm>
            <a:off x="685800" y="1143000"/>
            <a:ext cx="5484240" cy="3084120"/>
          </a:xfrm>
          <a:prstGeom prst="rect">
            <a:avLst/>
          </a:prstGeom>
          <a:ln w="0">
            <a:noFill/>
          </a:ln>
        </p:spPr>
      </p:sp>
      <p:sp>
        <p:nvSpPr>
          <p:cNvPr id="386"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387" name="PlaceHolder 3"/>
          <p:cNvSpPr>
            <a:spLocks noGrp="1"/>
          </p:cNvSpPr>
          <p:nvPr>
            <p:ph type="sldNum" idx="15"/>
          </p:nvPr>
        </p:nvSpPr>
        <p:spPr>
          <a:xfrm>
            <a:off x="3884760" y="8685360"/>
            <a:ext cx="2969640" cy="45648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F463D8D9-84BE-48D9-845E-AADAE148B126}" type="slidenum">
              <a:rPr b="0" lang="en-US" sz="1200" spc="-1" strike="noStrike">
                <a:solidFill>
                  <a:srgbClr val="000000"/>
                </a:solidFill>
                <a:latin typeface="Times New Roman"/>
              </a:rPr>
              <a:t>49</a:t>
            </a:fld>
            <a:endParaRPr b="0" lang="en-US" sz="1200" spc="-1" strike="noStrike">
              <a:solidFill>
                <a:srgbClr val="000000"/>
              </a:solidFill>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sldImg"/>
          </p:nvPr>
        </p:nvSpPr>
        <p:spPr>
          <a:xfrm>
            <a:off x="685800" y="1143000"/>
            <a:ext cx="5484240" cy="3084120"/>
          </a:xfrm>
          <a:prstGeom prst="rect">
            <a:avLst/>
          </a:prstGeom>
          <a:ln w="0">
            <a:noFill/>
          </a:ln>
        </p:spPr>
      </p:sp>
      <p:sp>
        <p:nvSpPr>
          <p:cNvPr id="404"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405" name="PlaceHolder 3"/>
          <p:cNvSpPr>
            <a:spLocks noGrp="1"/>
          </p:cNvSpPr>
          <p:nvPr>
            <p:ph type="sldNum" idx="21"/>
          </p:nvPr>
        </p:nvSpPr>
        <p:spPr>
          <a:xfrm>
            <a:off x="3884760" y="8685360"/>
            <a:ext cx="2969640" cy="45648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5F016CE5-F6DD-4D55-996A-565F05154E99}"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sldImg"/>
          </p:nvPr>
        </p:nvSpPr>
        <p:spPr>
          <a:xfrm>
            <a:off x="685800" y="1143000"/>
            <a:ext cx="5484240" cy="3084120"/>
          </a:xfrm>
          <a:prstGeom prst="rect">
            <a:avLst/>
          </a:prstGeom>
          <a:ln w="0">
            <a:noFill/>
          </a:ln>
        </p:spPr>
      </p:sp>
      <p:sp>
        <p:nvSpPr>
          <p:cNvPr id="389"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390" name="PlaceHolder 3"/>
          <p:cNvSpPr>
            <a:spLocks noGrp="1"/>
          </p:cNvSpPr>
          <p:nvPr>
            <p:ph type="sldNum" idx="16"/>
          </p:nvPr>
        </p:nvSpPr>
        <p:spPr>
          <a:xfrm>
            <a:off x="3884760" y="8685360"/>
            <a:ext cx="2969640" cy="45648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E06E1757-8B9B-4049-A722-8FD3F0BF71FF}" type="slidenum">
              <a:rPr b="0" lang="en-US" sz="1200" spc="-1" strike="noStrike">
                <a:solidFill>
                  <a:srgbClr val="000000"/>
                </a:solidFill>
                <a:latin typeface="Times New Roman"/>
              </a:rPr>
              <a:t>49</a:t>
            </a:fld>
            <a:endParaRPr b="0" lang="en-US"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sldImg"/>
          </p:nvPr>
        </p:nvSpPr>
        <p:spPr>
          <a:xfrm>
            <a:off x="685800" y="1143000"/>
            <a:ext cx="5484240" cy="3084120"/>
          </a:xfrm>
          <a:prstGeom prst="rect">
            <a:avLst/>
          </a:prstGeom>
          <a:ln w="0">
            <a:noFill/>
          </a:ln>
        </p:spPr>
      </p:sp>
      <p:sp>
        <p:nvSpPr>
          <p:cNvPr id="392"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393" name="PlaceHolder 3"/>
          <p:cNvSpPr>
            <a:spLocks noGrp="1"/>
          </p:cNvSpPr>
          <p:nvPr>
            <p:ph type="sldNum" idx="17"/>
          </p:nvPr>
        </p:nvSpPr>
        <p:spPr>
          <a:xfrm>
            <a:off x="3884760" y="8685360"/>
            <a:ext cx="2969640" cy="45648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7ECCAD08-FD01-4EBE-A43C-47FC9A75D693}" type="slidenum">
              <a:rPr b="0" lang="en-US" sz="1200" spc="-1" strike="noStrike">
                <a:solidFill>
                  <a:srgbClr val="000000"/>
                </a:solidFill>
                <a:latin typeface="Times New Roman"/>
              </a:rPr>
              <a:t>49</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91C8BD9B-1CF9-4F96-953C-0CCDDE0C8988}"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982C2246-507A-418F-9FB3-848D75CA28DC}"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8A9121F6-779E-44DB-983A-0DE0C5D23A59}"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0BD29A24-5D27-488E-882B-B455CFAFAC97}"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2"/>
          </p:nvPr>
        </p:nvSpPr>
        <p:spPr/>
        <p:txBody>
          <a:bodyPr/>
          <a:p>
            <a:fld id="{C47CBBC1-3CAF-4C15-8BA6-78A269BFCAEA}"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2"/>
          </p:nvPr>
        </p:nvSpPr>
        <p:spPr/>
        <p:txBody>
          <a:bodyPr/>
          <a:p>
            <a:fld id="{FAF8F3A5-C495-486A-86AC-61109A45A305}"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140A27C3-D83D-41AE-B6CA-19DE6F1669B2}"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5C96AC16-1536-470C-99DB-730F9C934C3E}"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9DE937F6-D27F-4ACB-95FD-30AB45E44AA3}"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05222B95-0989-4980-B9FA-829B011AA79F}"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2"/>
          </p:nvPr>
        </p:nvSpPr>
        <p:spPr/>
        <p:txBody>
          <a:bodyPr/>
          <a:p>
            <a:fld id="{50249F2A-F88C-4AFB-A05E-D1E9A3CA7E27}"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2"/>
          </p:nvPr>
        </p:nvSpPr>
        <p:spPr/>
        <p:txBody>
          <a:bodyPr/>
          <a:p>
            <a:fld id="{1FF0F364-F931-4CBF-B259-0A254CCD6F27}"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818518CC-DD80-46FF-8677-F6557A170CDB}" type="slidenum">
              <a:t>&lt;#&gt;</a:t>
            </a:fld>
          </a:p>
        </p:txBody>
      </p:sp>
      <p:sp>
        <p:nvSpPr>
          <p:cNvPr id="4" name="PlaceHolder 3"/>
          <p:cNvSpPr>
            <a:spLocks noGrp="1"/>
          </p:cNvSpPr>
          <p:nvPr>
            <p:ph type="dt" idx="5"/>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D5E10167-EB2D-4532-9616-91A3099BC562}" type="slidenum">
              <a:t>&lt;#&gt;</a:t>
            </a:fld>
          </a:p>
        </p:txBody>
      </p:sp>
      <p:sp>
        <p:nvSpPr>
          <p:cNvPr id="6" name="PlaceHolder 5"/>
          <p:cNvSpPr>
            <a:spLocks noGrp="1"/>
          </p:cNvSpPr>
          <p:nvPr>
            <p:ph type="dt" idx="5"/>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4DAEAF5E-CD72-46EB-97AB-10E58A24DCC9}" type="slidenum">
              <a:t>&lt;#&gt;</a:t>
            </a:fld>
          </a:p>
        </p:txBody>
      </p:sp>
      <p:sp>
        <p:nvSpPr>
          <p:cNvPr id="6" name="PlaceHolder 5"/>
          <p:cNvSpPr>
            <a:spLocks noGrp="1"/>
          </p:cNvSpPr>
          <p:nvPr>
            <p:ph type="dt" idx="5"/>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41A62686-39F6-4DCC-9BD3-4984251FADF0}" type="slidenum">
              <a:t>&lt;#&gt;</a:t>
            </a:fld>
          </a:p>
        </p:txBody>
      </p:sp>
      <p:sp>
        <p:nvSpPr>
          <p:cNvPr id="7" name="PlaceHolder 6"/>
          <p:cNvSpPr>
            <a:spLocks noGrp="1"/>
          </p:cNvSpPr>
          <p:nvPr>
            <p:ph type="dt" idx="5"/>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C36C8FE4-0EE9-4BD4-AB55-7DBEAF11C587}" type="slidenum">
              <a:t>&lt;#&gt;</a:t>
            </a:fld>
          </a:p>
        </p:txBody>
      </p:sp>
      <p:sp>
        <p:nvSpPr>
          <p:cNvPr id="5" name="PlaceHolder 4"/>
          <p:cNvSpPr>
            <a:spLocks noGrp="1"/>
          </p:cNvSpPr>
          <p:nvPr>
            <p:ph type="dt" idx="5"/>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85E9B3A1-A4E5-4003-A586-B5865BA55692}" type="slidenum">
              <a:t>&lt;#&gt;</a:t>
            </a:fld>
          </a:p>
        </p:txBody>
      </p:sp>
      <p:sp>
        <p:nvSpPr>
          <p:cNvPr id="5" name="PlaceHolder 4"/>
          <p:cNvSpPr>
            <a:spLocks noGrp="1"/>
          </p:cNvSpPr>
          <p:nvPr>
            <p:ph type="dt" idx="5"/>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867B5C96-94B6-467E-BE56-11274AFFFD40}"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B70E8AFD-66B3-4C3A-94EF-BE69BE63D377}"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1AF65C37-EF8F-4135-9F54-169B8BED4CCB}"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16BDA0C8-FAC1-4D35-B84A-EB6C34A17657}" type="slidenum">
              <a:t>&lt;#&gt;</a:t>
            </a:fld>
          </a:p>
        </p:txBody>
      </p:sp>
      <p:sp>
        <p:nvSpPr>
          <p:cNvPr id="7" name="PlaceHolder 6"/>
          <p:cNvSpPr>
            <a:spLocks noGrp="1"/>
          </p:cNvSpPr>
          <p:nvPr>
            <p:ph type="dt" idx="5"/>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3"/>
          </p:nvPr>
        </p:nvSpPr>
        <p:spPr/>
        <p:txBody>
          <a:bodyPr/>
          <a:p>
            <a:r>
              <a:t>Footer</a:t>
            </a:r>
          </a:p>
        </p:txBody>
      </p:sp>
      <p:sp>
        <p:nvSpPr>
          <p:cNvPr id="8" name="PlaceHolder 7"/>
          <p:cNvSpPr>
            <a:spLocks noGrp="1"/>
          </p:cNvSpPr>
          <p:nvPr>
            <p:ph type="sldNum" idx="4"/>
          </p:nvPr>
        </p:nvSpPr>
        <p:spPr/>
        <p:txBody>
          <a:bodyPr/>
          <a:p>
            <a:fld id="{78AFCCFB-A02B-4A06-AEAA-FD61A2E63889}" type="slidenum">
              <a:t>&lt;#&gt;</a:t>
            </a:fld>
          </a:p>
        </p:txBody>
      </p:sp>
      <p:sp>
        <p:nvSpPr>
          <p:cNvPr id="9" name="PlaceHolder 8"/>
          <p:cNvSpPr>
            <a:spLocks noGrp="1"/>
          </p:cNvSpPr>
          <p:nvPr>
            <p:ph type="dt" idx="5"/>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3"/>
          </p:nvPr>
        </p:nvSpPr>
        <p:spPr/>
        <p:txBody>
          <a:bodyPr/>
          <a:p>
            <a:r>
              <a:t>Footer</a:t>
            </a:r>
          </a:p>
        </p:txBody>
      </p:sp>
      <p:sp>
        <p:nvSpPr>
          <p:cNvPr id="10" name="PlaceHolder 9"/>
          <p:cNvSpPr>
            <a:spLocks noGrp="1"/>
          </p:cNvSpPr>
          <p:nvPr>
            <p:ph type="sldNum" idx="4"/>
          </p:nvPr>
        </p:nvSpPr>
        <p:spPr/>
        <p:txBody>
          <a:bodyPr/>
          <a:p>
            <a:fld id="{EB7C12A6-517A-4B81-8FDB-656018CA749C}" type="slidenum">
              <a:t>&lt;#&gt;</a:t>
            </a:fld>
          </a:p>
        </p:txBody>
      </p:sp>
      <p:sp>
        <p:nvSpPr>
          <p:cNvPr id="11" name="PlaceHolder 10"/>
          <p:cNvSpPr>
            <a:spLocks noGrp="1"/>
          </p:cNvSpPr>
          <p:nvPr>
            <p:ph type="dt" idx="5"/>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12640" cy="36288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1040" cy="39960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56C1B0CC-B529-4BA1-A2D9-9F27C4129AD9}"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ftr" idx="3"/>
          </p:nvPr>
        </p:nvSpPr>
        <p:spPr>
          <a:xfrm>
            <a:off x="4038480" y="6356520"/>
            <a:ext cx="4112640" cy="36288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9" name="PlaceHolder 2"/>
          <p:cNvSpPr>
            <a:spLocks noGrp="1"/>
          </p:cNvSpPr>
          <p:nvPr>
            <p:ph type="sldNum" idx="4"/>
          </p:nvPr>
        </p:nvSpPr>
        <p:spPr>
          <a:xfrm>
            <a:off x="8714880" y="6025680"/>
            <a:ext cx="2741040" cy="39960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C42C39A1-5592-4A6F-BA98-A04BC8DA4869}"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80" name="PlaceHolder 3"/>
          <p:cNvSpPr>
            <a:spLocks noGrp="1"/>
          </p:cNvSpPr>
          <p:nvPr>
            <p:ph type="dt" idx="5"/>
          </p:nvPr>
        </p:nvSpPr>
        <p:spPr>
          <a:xfrm>
            <a:off x="838080" y="6356520"/>
            <a:ext cx="2741040" cy="36288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8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ftr" idx="6"/>
          </p:nvPr>
        </p:nvSpPr>
        <p:spPr>
          <a:xfrm>
            <a:off x="4038480" y="6356520"/>
            <a:ext cx="4112640" cy="36288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2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Tyronnosaurus/data-science-capstone-coursera/blob/master/2%20-%20Data%20collection%20(Webscrapping)/jupyter-labs-webscraping.ipynb" TargetMode="External"/><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hyperlink" Target="https://github.com/Tyronnosaurus/data-science-capstone-coursera/blob/master/3%20-%20Data%20wrangling/labs-jupyter-spacex-Data%20wrangling.ipynb" TargetMode="External"/><Relationship Id="rId9"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hyperlink" Target="https://github.com/Tyronnosaurus/data-science-capstone-coursera/blob/master/5%20-%20EDA%2C%20Exploring%20and%20Preparing&#160;Data/jupyter-labs-eda-dataviz.ipynb" TargetMode="External"/><Relationship Id="rId6"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Tyronnosaurus/data-science-capstone-coursera/tree/master/4%20-%20EDA%20SQL" TargetMode="External"/><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hyperlink" Target="https://github.com/Tyronnosaurus/data-science-capstone-coursera/blob/master/6%20-%20Launch%20Sites%20Locations%20Analysis%20with%20Folium/lab_jupyter_launch_site_location.ipynb" TargetMode="External"/><Relationship Id="rId6"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Tyronnosaurus/data-science-capstone-coursera/blob/master/7%20-%20Dash%20visualization/Dash%20visualization.py"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Tyronnosaurus/data-science-capstone-coursera/blob/master/8%20-%20Machine%20learning%20prediction/SpaceX_Machine%20Learning%20Prediction_Part_5.ipynb" TargetMode="External"/><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Layout" Target="../slideLayouts/slideLayout1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13.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6.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8.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9.png"/><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Tyronnosaurus/data-science-capstone-coursera/blob/master/1%20-%20Data%20collection%20(API)/jupyter-labs-spacex-data-collection-api.ipynb" TargetMode="External"/><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8480" y="4568760"/>
            <a:ext cx="25124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e7e6e6"/>
                </a:solidFill>
                <a:latin typeface="Abadi"/>
                <a:ea typeface="SF Pro"/>
              </a:rPr>
              <a:t>Eduard Tiron</a:t>
            </a:r>
            <a:endParaRPr b="0" lang="en-US" sz="1800" spc="-1" strike="noStrike">
              <a:solidFill>
                <a:srgbClr val="000000"/>
              </a:solidFill>
              <a:latin typeface="Arial"/>
            </a:endParaRPr>
          </a:p>
          <a:p>
            <a:pPr>
              <a:lnSpc>
                <a:spcPct val="100000"/>
              </a:lnSpc>
            </a:pPr>
            <a:r>
              <a:rPr b="0" lang="en-US" sz="1800" spc="-1" strike="noStrike">
                <a:solidFill>
                  <a:srgbClr val="e7e6e6"/>
                </a:solidFill>
                <a:latin typeface="Abadi"/>
                <a:ea typeface="SF Pro"/>
              </a:rPr>
              <a:t>15-02-2023</a:t>
            </a:r>
            <a:endParaRPr b="0" lang="en-US" sz="1800" spc="-1" strike="noStrike">
              <a:solidFill>
                <a:srgbClr val="000000"/>
              </a:solidFill>
              <a:latin typeface="Arial"/>
            </a:endParaRPr>
          </a:p>
        </p:txBody>
      </p:sp>
      <p:pic>
        <p:nvPicPr>
          <p:cNvPr id="165" name="Picture 2" descr="IBM Skills Network Logo - Horizontal-noai copy.png"/>
          <p:cNvPicPr/>
          <p:nvPr/>
        </p:nvPicPr>
        <p:blipFill>
          <a:blip r:embed="rId2"/>
          <a:stretch/>
        </p:blipFill>
        <p:spPr>
          <a:xfrm>
            <a:off x="889920" y="676800"/>
            <a:ext cx="2102040" cy="62712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2" name="PlaceHolder 1"/>
          <p:cNvSpPr>
            <a:spLocks noGrp="1"/>
          </p:cNvSpPr>
          <p:nvPr>
            <p:ph/>
          </p:nvPr>
        </p:nvSpPr>
        <p:spPr>
          <a:xfrm>
            <a:off x="922320" y="1792440"/>
            <a:ext cx="3930120" cy="3809520"/>
          </a:xfrm>
          <a:prstGeom prst="rect">
            <a:avLst/>
          </a:prstGeom>
          <a:noFill/>
          <a:ln w="0">
            <a:noFill/>
          </a:ln>
        </p:spPr>
        <p:txBody>
          <a:bodyPr lIns="0" rIns="0" tIns="0" bIns="0" anchor="t">
            <a:no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Data from past launches is also publically available on Wikipedia.</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It is presented in tables intended for human reading, but we can extract the data with Python’s library BeautifulSoup.</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tabLst>
                <a:tab algn="l" pos="0"/>
              </a:tabLst>
            </a:pPr>
            <a:r>
              <a:rPr b="0" lang="en-US" sz="2200" spc="-1" strike="noStrike" u="sng">
                <a:solidFill>
                  <a:srgbClr val="0563c1"/>
                </a:solidFill>
                <a:uFillTx/>
                <a:latin typeface="Abadi"/>
                <a:hlinkClick r:id="rId2"/>
              </a:rPr>
              <a:t>Click here</a:t>
            </a:r>
            <a:r>
              <a:rPr b="0" lang="en-US" sz="2200" spc="-1" strike="noStrike">
                <a:solidFill>
                  <a:srgbClr val="000000"/>
                </a:solidFill>
                <a:latin typeface="Abadi"/>
              </a:rPr>
              <a:t> to </a:t>
            </a:r>
            <a:r>
              <a:rPr b="0" lang="en-US" sz="2200" spc="-1" strike="noStrike">
                <a:solidFill>
                  <a:schemeClr val="accent3">
                    <a:lumMod val="25000"/>
                  </a:schemeClr>
                </a:solidFill>
                <a:latin typeface="Abadi"/>
              </a:rPr>
              <a:t>see the relevant Jupyter notebook hosted on GitHub.</a:t>
            </a:r>
            <a:endParaRPr b="0" lang="en-US" sz="2200" spc="-1" strike="noStrike">
              <a:solidFill>
                <a:srgbClr val="000000"/>
              </a:solidFill>
              <a:latin typeface="Arial"/>
            </a:endParaRPr>
          </a:p>
        </p:txBody>
      </p:sp>
      <p:sp>
        <p:nvSpPr>
          <p:cNvPr id="193"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endParaRPr b="0" lang="en-US" sz="4000" spc="-1" strike="noStrike">
              <a:solidFill>
                <a:srgbClr val="1c7ddb"/>
              </a:solidFill>
              <a:latin typeface="Abadi"/>
              <a:ea typeface="IBM Plex Mono SemiBold"/>
            </a:endParaRPr>
          </a:p>
        </p:txBody>
      </p:sp>
      <p:sp>
        <p:nvSpPr>
          <p:cNvPr id="194" name="Title 1"/>
          <p:cNvSpPr/>
          <p:nvPr/>
        </p:nvSpPr>
        <p:spPr>
          <a:xfrm>
            <a:off x="922320" y="69120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Data Collection - Webscraping</a:t>
            </a:r>
            <a:endParaRPr b="0" lang="en-US" sz="4000" spc="-1" strike="noStrike">
              <a:solidFill>
                <a:srgbClr val="000000"/>
              </a:solidFill>
              <a:latin typeface="Arial"/>
            </a:endParaRPr>
          </a:p>
        </p:txBody>
      </p:sp>
      <p:sp>
        <p:nvSpPr>
          <p:cNvPr id="195" name=""/>
          <p:cNvSpPr/>
          <p:nvPr/>
        </p:nvSpPr>
        <p:spPr>
          <a:xfrm>
            <a:off x="8001000" y="1600200"/>
            <a:ext cx="2284560" cy="114156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Arial"/>
                <a:ea typeface="DejaVu Sans"/>
              </a:rPr>
              <a:t>Download the Falcon 9 Wikipedia page</a:t>
            </a:r>
            <a:endParaRPr b="0" lang="en-US" sz="1800" spc="-1" strike="noStrike">
              <a:solidFill>
                <a:srgbClr val="000000"/>
              </a:solidFill>
              <a:latin typeface="Arial"/>
            </a:endParaRPr>
          </a:p>
        </p:txBody>
      </p:sp>
      <p:sp>
        <p:nvSpPr>
          <p:cNvPr id="196" name=""/>
          <p:cNvSpPr/>
          <p:nvPr/>
        </p:nvSpPr>
        <p:spPr>
          <a:xfrm>
            <a:off x="8001000" y="4800600"/>
            <a:ext cx="2284560" cy="114156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Arial"/>
                <a:ea typeface="DejaVu Sans"/>
              </a:rPr>
              <a:t>Extact the relevant data</a:t>
            </a:r>
            <a:endParaRPr b="0" lang="en-US" sz="1800" spc="-1" strike="noStrike">
              <a:solidFill>
                <a:srgbClr val="000000"/>
              </a:solidFill>
              <a:latin typeface="Arial"/>
            </a:endParaRPr>
          </a:p>
        </p:txBody>
      </p:sp>
      <p:sp>
        <p:nvSpPr>
          <p:cNvPr id="197" name=""/>
          <p:cNvSpPr/>
          <p:nvPr/>
        </p:nvSpPr>
        <p:spPr>
          <a:xfrm>
            <a:off x="8001000" y="3200400"/>
            <a:ext cx="2284560" cy="114156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Arial"/>
                <a:ea typeface="DejaVu Sans"/>
              </a:rPr>
              <a:t>Parse the html to identify the tables with data about past lauches</a:t>
            </a:r>
            <a:endParaRPr b="0" lang="en-US" sz="1800" spc="-1" strike="noStrike">
              <a:solidFill>
                <a:srgbClr val="000000"/>
              </a:solidFill>
              <a:latin typeface="Arial"/>
            </a:endParaRPr>
          </a:p>
        </p:txBody>
      </p:sp>
      <p:sp>
        <p:nvSpPr>
          <p:cNvPr id="198" name=""/>
          <p:cNvSpPr/>
          <p:nvPr/>
        </p:nvSpPr>
        <p:spPr>
          <a:xfrm>
            <a:off x="9144000" y="2743200"/>
            <a:ext cx="360" cy="457200"/>
          </a:xfrm>
          <a:prstGeom prst="line">
            <a:avLst/>
          </a:prstGeom>
          <a:ln w="0">
            <a:solidFill>
              <a:srgbClr val="3465a4"/>
            </a:solidFill>
            <a:tailEnd len="med" type="triangle" w="med"/>
          </a:ln>
        </p:spPr>
        <p:style>
          <a:lnRef idx="0"/>
          <a:fillRef idx="0"/>
          <a:effectRef idx="0"/>
          <a:fontRef idx="minor"/>
        </p:style>
        <p:txBody>
          <a:bodyPr lIns="90000" rIns="90000" tIns="457200" bIns="457200" anchor="ctr" anchorCtr="1">
            <a:noAutofit/>
          </a:bodyPr>
          <a:p>
            <a:endParaRPr b="0" lang="en-US" sz="1800" spc="-1" strike="noStrike">
              <a:solidFill>
                <a:srgbClr val="000000"/>
              </a:solidFill>
              <a:latin typeface="Arial"/>
              <a:ea typeface="DejaVu Sans"/>
            </a:endParaRPr>
          </a:p>
        </p:txBody>
      </p:sp>
      <p:sp>
        <p:nvSpPr>
          <p:cNvPr id="199" name=""/>
          <p:cNvSpPr/>
          <p:nvPr/>
        </p:nvSpPr>
        <p:spPr>
          <a:xfrm>
            <a:off x="9144000" y="4343400"/>
            <a:ext cx="360" cy="457200"/>
          </a:xfrm>
          <a:prstGeom prst="line">
            <a:avLst/>
          </a:prstGeom>
          <a:ln w="0">
            <a:solidFill>
              <a:srgbClr val="3465a4"/>
            </a:solidFill>
            <a:tailEnd len="med" type="triangle" w="med"/>
          </a:ln>
        </p:spPr>
        <p:style>
          <a:lnRef idx="0"/>
          <a:fillRef idx="0"/>
          <a:effectRef idx="0"/>
          <a:fontRef idx="minor"/>
        </p:style>
        <p:txBody>
          <a:bodyPr lIns="90000" rIns="90000" tIns="457200" bIns="457200" anchor="ctr" anchorCtr="1">
            <a:noAutofit/>
          </a:bodyPr>
          <a:p>
            <a:endParaRPr b="0" lang="en-US" sz="1800" spc="-1" strike="noStrike">
              <a:solidFill>
                <a:srgbClr val="000000"/>
              </a:solidFill>
              <a:latin typeface="Arial"/>
              <a:ea typeface="DejaVu Sans"/>
            </a:endParaRPr>
          </a:p>
        </p:txBody>
      </p:sp>
      <p:sp>
        <p:nvSpPr>
          <p:cNvPr id="3" name="PlaceHolder 2"/>
          <p:cNvSpPr>
            <a:spLocks noGrp="1"/>
          </p:cNvSpPr>
          <p:nvPr>
            <p:ph type="sldNum" idx="2"/>
          </p:nvPr>
        </p:nvSpPr>
        <p:spPr/>
        <p:txBody>
          <a:bodyPr/>
          <a:p>
            <a:fld id="{AF889E71-F7DF-401E-A8F1-E30B8F6598AC}"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0"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Data Wrangling</a:t>
            </a:r>
            <a:endParaRPr b="0" lang="en-US" sz="4000" spc="-1" strike="noStrike">
              <a:solidFill>
                <a:srgbClr val="000000"/>
              </a:solidFill>
              <a:latin typeface="Arial"/>
            </a:endParaRPr>
          </a:p>
        </p:txBody>
      </p:sp>
      <p:sp>
        <p:nvSpPr>
          <p:cNvPr id="201" name=""/>
          <p:cNvSpPr/>
          <p:nvPr/>
        </p:nvSpPr>
        <p:spPr>
          <a:xfrm>
            <a:off x="914400" y="1492200"/>
            <a:ext cx="8471880" cy="85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In the raw dataset, the ‘success’ value is mixed with other information:</a:t>
            </a:r>
            <a:endParaRPr b="0" lang="en-US" sz="1800" spc="-1" strike="noStrike">
              <a:solidFill>
                <a:srgbClr val="000000"/>
              </a:solidFill>
              <a:latin typeface="Arial"/>
            </a:endParaRPr>
          </a:p>
          <a:p>
            <a:pPr marL="360000">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True Ocean, True RTLS, True ASDS means the mission was successful.</a:t>
            </a:r>
            <a:endParaRPr b="0" lang="en-US" sz="1800" spc="-1" strike="noStrike">
              <a:solidFill>
                <a:srgbClr val="000000"/>
              </a:solidFill>
              <a:latin typeface="Arial"/>
            </a:endParaRPr>
          </a:p>
          <a:p>
            <a:pPr marL="360000">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False Ocean, False RTLS, False ASDS means the mission was a failure.</a:t>
            </a:r>
            <a:endParaRPr b="0" lang="en-US" sz="1800" spc="-1" strike="noStrike">
              <a:solidFill>
                <a:srgbClr val="000000"/>
              </a:solidFill>
              <a:latin typeface="Arial"/>
            </a:endParaRPr>
          </a:p>
        </p:txBody>
      </p:sp>
      <p:sp>
        <p:nvSpPr>
          <p:cNvPr id="202" name=""/>
          <p:cNvSpPr/>
          <p:nvPr/>
        </p:nvSpPr>
        <p:spPr>
          <a:xfrm>
            <a:off x="914400" y="2489760"/>
            <a:ext cx="8544960" cy="601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We need to extract the True/False string into a categorical variables where 1 means the mission has been successful and 0 means the mission was a failure.</a:t>
            </a:r>
            <a:endParaRPr b="0" lang="en-US" sz="1800" spc="-1" strike="noStrike">
              <a:solidFill>
                <a:srgbClr val="000000"/>
              </a:solidFill>
              <a:latin typeface="Arial"/>
            </a:endParaRPr>
          </a:p>
        </p:txBody>
      </p:sp>
      <p:pic>
        <p:nvPicPr>
          <p:cNvPr id="203" name="" descr=""/>
          <p:cNvPicPr/>
          <p:nvPr/>
        </p:nvPicPr>
        <p:blipFill>
          <a:blip r:embed="rId2"/>
          <a:srcRect l="0" t="0" r="0" b="7895"/>
          <a:stretch/>
        </p:blipFill>
        <p:spPr>
          <a:xfrm>
            <a:off x="895680" y="3277080"/>
            <a:ext cx="932040" cy="2665080"/>
          </a:xfrm>
          <a:prstGeom prst="rect">
            <a:avLst/>
          </a:prstGeom>
          <a:ln w="0">
            <a:noFill/>
          </a:ln>
        </p:spPr>
      </p:pic>
      <p:pic>
        <p:nvPicPr>
          <p:cNvPr id="204" name="" descr=""/>
          <p:cNvPicPr/>
          <p:nvPr/>
        </p:nvPicPr>
        <p:blipFill>
          <a:blip r:embed="rId3"/>
          <a:stretch/>
        </p:blipFill>
        <p:spPr>
          <a:xfrm>
            <a:off x="2063160" y="3286440"/>
            <a:ext cx="3100680" cy="1970280"/>
          </a:xfrm>
          <a:prstGeom prst="rect">
            <a:avLst/>
          </a:prstGeom>
          <a:ln w="0">
            <a:noFill/>
          </a:ln>
        </p:spPr>
      </p:pic>
      <p:pic>
        <p:nvPicPr>
          <p:cNvPr id="205" name="" descr=""/>
          <p:cNvPicPr/>
          <p:nvPr/>
        </p:nvPicPr>
        <p:blipFill>
          <a:blip r:embed="rId4"/>
          <a:stretch/>
        </p:blipFill>
        <p:spPr>
          <a:xfrm>
            <a:off x="5581800" y="3269520"/>
            <a:ext cx="4218120" cy="1000800"/>
          </a:xfrm>
          <a:prstGeom prst="rect">
            <a:avLst/>
          </a:prstGeom>
          <a:ln w="0">
            <a:noFill/>
          </a:ln>
        </p:spPr>
      </p:pic>
      <p:pic>
        <p:nvPicPr>
          <p:cNvPr id="206" name="" descr=""/>
          <p:cNvPicPr/>
          <p:nvPr/>
        </p:nvPicPr>
        <p:blipFill>
          <a:blip r:embed="rId5"/>
          <a:stretch/>
        </p:blipFill>
        <p:spPr>
          <a:xfrm>
            <a:off x="5509800" y="4716000"/>
            <a:ext cx="4799520" cy="534600"/>
          </a:xfrm>
          <a:prstGeom prst="rect">
            <a:avLst/>
          </a:prstGeom>
          <a:ln w="0">
            <a:noFill/>
          </a:ln>
        </p:spPr>
      </p:pic>
      <p:pic>
        <p:nvPicPr>
          <p:cNvPr id="207" name="" descr=""/>
          <p:cNvPicPr/>
          <p:nvPr/>
        </p:nvPicPr>
        <p:blipFill>
          <a:blip r:embed="rId6"/>
          <a:stretch/>
        </p:blipFill>
        <p:spPr>
          <a:xfrm>
            <a:off x="6445800" y="5715000"/>
            <a:ext cx="2103480" cy="455760"/>
          </a:xfrm>
          <a:prstGeom prst="rect">
            <a:avLst/>
          </a:prstGeom>
          <a:ln w="0">
            <a:noFill/>
          </a:ln>
        </p:spPr>
      </p:pic>
      <p:pic>
        <p:nvPicPr>
          <p:cNvPr id="208" name="" descr=""/>
          <p:cNvPicPr/>
          <p:nvPr/>
        </p:nvPicPr>
        <p:blipFill>
          <a:blip r:embed="rId7"/>
          <a:stretch/>
        </p:blipFill>
        <p:spPr>
          <a:xfrm>
            <a:off x="10791360" y="3267360"/>
            <a:ext cx="588960" cy="2446560"/>
          </a:xfrm>
          <a:prstGeom prst="rect">
            <a:avLst/>
          </a:prstGeom>
          <a:ln w="0">
            <a:noFill/>
          </a:ln>
        </p:spPr>
      </p:pic>
      <p:sp>
        <p:nvSpPr>
          <p:cNvPr id="209" name=""/>
          <p:cNvSpPr/>
          <p:nvPr/>
        </p:nvSpPr>
        <p:spPr>
          <a:xfrm flipV="1">
            <a:off x="5164920" y="3886200"/>
            <a:ext cx="416880" cy="228600"/>
          </a:xfrm>
          <a:prstGeom prst="line">
            <a:avLst/>
          </a:prstGeom>
          <a:ln w="0">
            <a:solidFill>
              <a:srgbClr val="3465a4"/>
            </a:solidFill>
            <a:tailEnd len="med" type="triangle" w="med"/>
          </a:ln>
        </p:spPr>
        <p:style>
          <a:lnRef idx="0"/>
          <a:fillRef idx="0"/>
          <a:effectRef idx="0"/>
          <a:fontRef idx="minor"/>
        </p:style>
        <p:txBody>
          <a:bodyPr lIns="90000" rIns="90000" tIns="45000" bIns="45000" anchor="ctr" anchorCtr="1">
            <a:noAutofit/>
          </a:bodyPr>
          <a:p>
            <a:endParaRPr b="0" lang="en-US" sz="1800" spc="-1" strike="noStrike">
              <a:solidFill>
                <a:srgbClr val="000000"/>
              </a:solidFill>
              <a:latin typeface="Arial"/>
              <a:ea typeface="DejaVu Sans"/>
            </a:endParaRPr>
          </a:p>
        </p:txBody>
      </p:sp>
      <p:sp>
        <p:nvSpPr>
          <p:cNvPr id="210" name=""/>
          <p:cNvSpPr/>
          <p:nvPr/>
        </p:nvSpPr>
        <p:spPr>
          <a:xfrm>
            <a:off x="7543800" y="4271400"/>
            <a:ext cx="360" cy="444600"/>
          </a:xfrm>
          <a:prstGeom prst="line">
            <a:avLst/>
          </a:prstGeom>
          <a:ln w="0">
            <a:solidFill>
              <a:srgbClr val="3465a4"/>
            </a:solidFill>
            <a:tailEnd len="med" type="triangle" w="med"/>
          </a:ln>
        </p:spPr>
        <p:style>
          <a:lnRef idx="0"/>
          <a:fillRef idx="0"/>
          <a:effectRef idx="0"/>
          <a:fontRef idx="minor"/>
        </p:style>
        <p:txBody>
          <a:bodyPr lIns="90000" rIns="90000" tIns="444240" bIns="444240" anchor="ctr" anchorCtr="1">
            <a:noAutofit/>
          </a:bodyPr>
          <a:p>
            <a:endParaRPr b="0" lang="en-US" sz="1800" spc="-1" strike="noStrike">
              <a:solidFill>
                <a:srgbClr val="000000"/>
              </a:solidFill>
              <a:latin typeface="Arial"/>
              <a:ea typeface="DejaVu Sans"/>
            </a:endParaRPr>
          </a:p>
        </p:txBody>
      </p:sp>
      <p:sp>
        <p:nvSpPr>
          <p:cNvPr id="211" name=""/>
          <p:cNvSpPr/>
          <p:nvPr/>
        </p:nvSpPr>
        <p:spPr>
          <a:xfrm>
            <a:off x="7543800" y="5257800"/>
            <a:ext cx="360" cy="457200"/>
          </a:xfrm>
          <a:prstGeom prst="line">
            <a:avLst/>
          </a:prstGeom>
          <a:ln w="0">
            <a:solidFill>
              <a:srgbClr val="3465a4"/>
            </a:solidFill>
            <a:tailEnd len="med" type="triangle" w="med"/>
          </a:ln>
        </p:spPr>
        <p:style>
          <a:lnRef idx="0"/>
          <a:fillRef idx="0"/>
          <a:effectRef idx="0"/>
          <a:fontRef idx="minor"/>
        </p:style>
        <p:txBody>
          <a:bodyPr lIns="90000" rIns="90000" tIns="457200" bIns="457200" anchor="ctr" anchorCtr="1">
            <a:noAutofit/>
          </a:bodyPr>
          <a:p>
            <a:endParaRPr b="0" lang="en-US" sz="1800" spc="-1" strike="noStrike">
              <a:solidFill>
                <a:srgbClr val="000000"/>
              </a:solidFill>
              <a:latin typeface="Arial"/>
              <a:ea typeface="DejaVu Sans"/>
            </a:endParaRPr>
          </a:p>
        </p:txBody>
      </p:sp>
      <p:sp>
        <p:nvSpPr>
          <p:cNvPr id="212" name=""/>
          <p:cNvSpPr/>
          <p:nvPr/>
        </p:nvSpPr>
        <p:spPr>
          <a:xfrm flipV="1">
            <a:off x="8550360" y="5486400"/>
            <a:ext cx="2193840" cy="457200"/>
          </a:xfrm>
          <a:prstGeom prst="line">
            <a:avLst/>
          </a:prstGeom>
          <a:ln w="0">
            <a:solidFill>
              <a:srgbClr val="3465a4"/>
            </a:solidFill>
            <a:tailEnd len="med" type="triangle" w="med"/>
          </a:ln>
        </p:spPr>
        <p:style>
          <a:lnRef idx="0"/>
          <a:fillRef idx="0"/>
          <a:effectRef idx="0"/>
          <a:fontRef idx="minor"/>
        </p:style>
        <p:txBody>
          <a:bodyPr lIns="90000" rIns="90000" tIns="45000" bIns="45000" anchor="ctr" anchorCtr="1">
            <a:noAutofit/>
          </a:bodyPr>
          <a:p>
            <a:endParaRPr b="0" lang="en-US" sz="1800" spc="-1" strike="noStrike">
              <a:solidFill>
                <a:srgbClr val="000000"/>
              </a:solidFill>
              <a:latin typeface="Arial"/>
              <a:ea typeface="DejaVu Sans"/>
            </a:endParaRPr>
          </a:p>
        </p:txBody>
      </p:sp>
      <p:sp>
        <p:nvSpPr>
          <p:cNvPr id="213" name=""/>
          <p:cNvSpPr/>
          <p:nvPr/>
        </p:nvSpPr>
        <p:spPr>
          <a:xfrm flipV="1">
            <a:off x="1828800" y="3886200"/>
            <a:ext cx="234360" cy="228600"/>
          </a:xfrm>
          <a:prstGeom prst="line">
            <a:avLst/>
          </a:prstGeom>
          <a:ln w="0">
            <a:solidFill>
              <a:srgbClr val="3465a4"/>
            </a:solidFill>
            <a:tailEnd len="med" type="triangle" w="med"/>
          </a:ln>
        </p:spPr>
        <p:style>
          <a:lnRef idx="0"/>
          <a:fillRef idx="0"/>
          <a:effectRef idx="0"/>
          <a:fontRef idx="minor"/>
        </p:style>
        <p:txBody>
          <a:bodyPr lIns="90000" rIns="90000" tIns="45000" bIns="45000" anchor="ctr" anchorCtr="1">
            <a:noAutofit/>
          </a:bodyPr>
          <a:p>
            <a:endParaRPr b="0" lang="en-US" sz="1800" spc="-1" strike="noStrike">
              <a:solidFill>
                <a:srgbClr val="000000"/>
              </a:solidFill>
              <a:latin typeface="Arial"/>
              <a:ea typeface="DejaVu Sans"/>
            </a:endParaRPr>
          </a:p>
        </p:txBody>
      </p:sp>
      <p:sp>
        <p:nvSpPr>
          <p:cNvPr id="214" name=""/>
          <p:cNvSpPr/>
          <p:nvPr/>
        </p:nvSpPr>
        <p:spPr>
          <a:xfrm>
            <a:off x="2514600" y="5999400"/>
            <a:ext cx="2970720" cy="40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u="sng">
                <a:solidFill>
                  <a:srgbClr val="0563c1"/>
                </a:solidFill>
                <a:uFillTx/>
                <a:latin typeface="Arial"/>
                <a:ea typeface="DejaVu Sans"/>
                <a:hlinkClick r:id="rId8"/>
              </a:rPr>
              <a:t>Click here</a:t>
            </a:r>
            <a:r>
              <a:rPr b="0" lang="en-US" sz="1800" spc="-1" strike="noStrike">
                <a:solidFill>
                  <a:srgbClr val="000000"/>
                </a:solidFill>
                <a:latin typeface="Arial"/>
                <a:ea typeface="DejaVu Sans"/>
              </a:rPr>
              <a:t> to see the code.</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4F605A48-4F76-4986-B88B-899260ED58C7}"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5"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EDA with Data Visualization</a:t>
            </a:r>
            <a:endParaRPr b="0" lang="en-US" sz="4000" spc="-1" strike="noStrike">
              <a:solidFill>
                <a:srgbClr val="000000"/>
              </a:solidFill>
              <a:latin typeface="Arial"/>
            </a:endParaRPr>
          </a:p>
        </p:txBody>
      </p:sp>
      <p:sp>
        <p:nvSpPr>
          <p:cNvPr id="216" name=""/>
          <p:cNvSpPr/>
          <p:nvPr/>
        </p:nvSpPr>
        <p:spPr>
          <a:xfrm>
            <a:off x="732240" y="1600200"/>
            <a:ext cx="3610080" cy="27262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3"/>
              </a:spcBef>
              <a:spcAft>
                <a:spcPts val="283"/>
              </a:spcAft>
            </a:pPr>
            <a:r>
              <a:rPr b="1" lang="en-US" sz="1800" spc="-1" strike="noStrike">
                <a:solidFill>
                  <a:srgbClr val="000000"/>
                </a:solidFill>
                <a:latin typeface="Arial"/>
                <a:ea typeface="DejaVu Sans"/>
              </a:rPr>
              <a:t>Scatter Graphs</a:t>
            </a:r>
            <a:endParaRPr b="0" lang="en-US" sz="1800" spc="-1" strike="noStrike">
              <a:solidFill>
                <a:srgbClr val="000000"/>
              </a:solidFill>
              <a:latin typeface="Arial"/>
            </a:endParaRPr>
          </a:p>
          <a:p>
            <a:pPr>
              <a:lnSpc>
                <a:spcPct val="100000"/>
              </a:lnSpc>
              <a:spcBef>
                <a:spcPts val="283"/>
              </a:spcBef>
              <a:spcAft>
                <a:spcPts val="283"/>
              </a:spcAft>
            </a:pPr>
            <a:r>
              <a:rPr b="0" lang="en-US" sz="1200" spc="-1" strike="noStrike">
                <a:solidFill>
                  <a:srgbClr val="000000"/>
                </a:solidFill>
                <a:latin typeface="Arial"/>
                <a:ea typeface="Microsoft YaHei"/>
              </a:rPr>
              <a:t>(shows relationship between variables to infer correlations)</a:t>
            </a:r>
            <a:endParaRPr b="0" lang="en-US" sz="1200" spc="-1" strike="noStrike">
              <a:solidFill>
                <a:srgbClr val="000000"/>
              </a:solidFill>
              <a:latin typeface="Arial"/>
            </a:endParaRPr>
          </a:p>
          <a:p>
            <a:pPr>
              <a:lnSpc>
                <a:spcPct val="100000"/>
              </a:lnSpc>
              <a:spcBef>
                <a:spcPts val="283"/>
              </a:spcBef>
              <a:spcAft>
                <a:spcPts val="283"/>
              </a:spcAft>
            </a:pPr>
            <a:r>
              <a:rPr b="0" lang="en-US" sz="1800" spc="-1" strike="noStrike">
                <a:solidFill>
                  <a:srgbClr val="000000"/>
                </a:solidFill>
                <a:latin typeface="Arial"/>
                <a:ea typeface="Microsoft YaHei"/>
              </a:rPr>
              <a:t>• </a:t>
            </a:r>
            <a:r>
              <a:rPr b="0" lang="en-US" sz="1800" spc="-1" strike="noStrike">
                <a:solidFill>
                  <a:srgbClr val="000000"/>
                </a:solidFill>
                <a:latin typeface="Arial"/>
                <a:ea typeface="Microsoft YaHei"/>
              </a:rPr>
              <a:t>Flight Number vs. Payload Mass</a:t>
            </a:r>
            <a:endParaRPr b="0" lang="en-US" sz="1800" spc="-1" strike="noStrike">
              <a:solidFill>
                <a:srgbClr val="000000"/>
              </a:solidFill>
              <a:latin typeface="Arial"/>
            </a:endParaRPr>
          </a:p>
          <a:p>
            <a:pPr>
              <a:lnSpc>
                <a:spcPct val="100000"/>
              </a:lnSpc>
              <a:spcBef>
                <a:spcPts val="283"/>
              </a:spcBef>
              <a:spcAft>
                <a:spcPts val="283"/>
              </a:spcAft>
            </a:pPr>
            <a:r>
              <a:rPr b="0" lang="en-US" sz="1800" spc="-1" strike="noStrike">
                <a:solidFill>
                  <a:srgbClr val="000000"/>
                </a:solidFill>
                <a:latin typeface="Arial"/>
                <a:ea typeface="Microsoft YaHei"/>
              </a:rPr>
              <a:t>• </a:t>
            </a:r>
            <a:r>
              <a:rPr b="0" lang="en-US" sz="1800" spc="-1" strike="noStrike">
                <a:solidFill>
                  <a:srgbClr val="000000"/>
                </a:solidFill>
                <a:latin typeface="Arial"/>
                <a:ea typeface="Microsoft YaHei"/>
              </a:rPr>
              <a:t>Flight Number vs. Launch Site</a:t>
            </a:r>
            <a:endParaRPr b="0" lang="en-US" sz="1800" spc="-1" strike="noStrike">
              <a:solidFill>
                <a:srgbClr val="000000"/>
              </a:solidFill>
              <a:latin typeface="Arial"/>
            </a:endParaRPr>
          </a:p>
          <a:p>
            <a:pPr>
              <a:lnSpc>
                <a:spcPct val="100000"/>
              </a:lnSpc>
              <a:spcBef>
                <a:spcPts val="283"/>
              </a:spcBef>
              <a:spcAft>
                <a:spcPts val="283"/>
              </a:spcAft>
            </a:pPr>
            <a:r>
              <a:rPr b="0" lang="en-US" sz="1800" spc="-1" strike="noStrike">
                <a:solidFill>
                  <a:srgbClr val="000000"/>
                </a:solidFill>
                <a:latin typeface="Arial"/>
                <a:ea typeface="Microsoft YaHei"/>
              </a:rPr>
              <a:t>• </a:t>
            </a:r>
            <a:r>
              <a:rPr b="0" lang="en-US" sz="1800" spc="-1" strike="noStrike">
                <a:solidFill>
                  <a:srgbClr val="000000"/>
                </a:solidFill>
                <a:latin typeface="Arial"/>
                <a:ea typeface="Microsoft YaHei"/>
              </a:rPr>
              <a:t>Payload vs. Launch Site</a:t>
            </a:r>
            <a:endParaRPr b="0" lang="en-US" sz="1800" spc="-1" strike="noStrike">
              <a:solidFill>
                <a:srgbClr val="000000"/>
              </a:solidFill>
              <a:latin typeface="Arial"/>
            </a:endParaRPr>
          </a:p>
          <a:p>
            <a:pPr>
              <a:lnSpc>
                <a:spcPct val="100000"/>
              </a:lnSpc>
              <a:spcBef>
                <a:spcPts val="283"/>
              </a:spcBef>
              <a:spcAft>
                <a:spcPts val="283"/>
              </a:spcAft>
            </a:pPr>
            <a:r>
              <a:rPr b="0" lang="en-US" sz="1800" spc="-1" strike="noStrike">
                <a:solidFill>
                  <a:srgbClr val="000000"/>
                </a:solidFill>
                <a:latin typeface="Arial"/>
                <a:ea typeface="Microsoft YaHei"/>
              </a:rPr>
              <a:t>• </a:t>
            </a:r>
            <a:r>
              <a:rPr b="0" lang="en-US" sz="1800" spc="-1" strike="noStrike">
                <a:solidFill>
                  <a:srgbClr val="000000"/>
                </a:solidFill>
                <a:latin typeface="Arial"/>
                <a:ea typeface="Microsoft YaHei"/>
              </a:rPr>
              <a:t>Orbit vs. Flight Number</a:t>
            </a:r>
            <a:endParaRPr b="0" lang="en-US" sz="1800" spc="-1" strike="noStrike">
              <a:solidFill>
                <a:srgbClr val="000000"/>
              </a:solidFill>
              <a:latin typeface="Arial"/>
            </a:endParaRPr>
          </a:p>
          <a:p>
            <a:pPr>
              <a:lnSpc>
                <a:spcPct val="100000"/>
              </a:lnSpc>
              <a:spcBef>
                <a:spcPts val="283"/>
              </a:spcBef>
              <a:spcAft>
                <a:spcPts val="283"/>
              </a:spcAft>
            </a:pPr>
            <a:r>
              <a:rPr b="0" lang="en-US" sz="1800" spc="-1" strike="noStrike">
                <a:solidFill>
                  <a:srgbClr val="000000"/>
                </a:solidFill>
                <a:latin typeface="Arial"/>
                <a:ea typeface="Microsoft YaHei"/>
              </a:rPr>
              <a:t>• </a:t>
            </a:r>
            <a:r>
              <a:rPr b="0" lang="en-US" sz="1800" spc="-1" strike="noStrike">
                <a:solidFill>
                  <a:srgbClr val="000000"/>
                </a:solidFill>
                <a:latin typeface="Arial"/>
                <a:ea typeface="Microsoft YaHei"/>
              </a:rPr>
              <a:t>Payload vs. Orbit Type</a:t>
            </a:r>
            <a:endParaRPr b="0" lang="en-US" sz="1800" spc="-1" strike="noStrike">
              <a:solidFill>
                <a:srgbClr val="000000"/>
              </a:solidFill>
              <a:latin typeface="Arial"/>
            </a:endParaRPr>
          </a:p>
          <a:p>
            <a:pPr>
              <a:lnSpc>
                <a:spcPct val="100000"/>
              </a:lnSpc>
              <a:spcBef>
                <a:spcPts val="283"/>
              </a:spcBef>
              <a:spcAft>
                <a:spcPts val="283"/>
              </a:spcAft>
            </a:pPr>
            <a:r>
              <a:rPr b="0" lang="en-US" sz="1800" spc="-1" strike="noStrike">
                <a:solidFill>
                  <a:srgbClr val="000000"/>
                </a:solidFill>
                <a:latin typeface="Arial"/>
                <a:ea typeface="Microsoft YaHei"/>
              </a:rPr>
              <a:t>• </a:t>
            </a:r>
            <a:r>
              <a:rPr b="0" lang="en-US" sz="1800" spc="-1" strike="noStrike">
                <a:solidFill>
                  <a:srgbClr val="000000"/>
                </a:solidFill>
                <a:latin typeface="Arial"/>
                <a:ea typeface="Microsoft YaHei"/>
              </a:rPr>
              <a:t>Orbit vs. Payload Mass</a:t>
            </a:r>
            <a:endParaRPr b="0" lang="en-US" sz="1800" spc="-1" strike="noStrike">
              <a:solidFill>
                <a:srgbClr val="000000"/>
              </a:solidFill>
              <a:latin typeface="Arial"/>
            </a:endParaRPr>
          </a:p>
        </p:txBody>
      </p:sp>
      <p:pic>
        <p:nvPicPr>
          <p:cNvPr id="217" name="" descr=""/>
          <p:cNvPicPr/>
          <p:nvPr/>
        </p:nvPicPr>
        <p:blipFill>
          <a:blip r:embed="rId2"/>
          <a:stretch/>
        </p:blipFill>
        <p:spPr>
          <a:xfrm>
            <a:off x="457200" y="4572000"/>
            <a:ext cx="8201160" cy="1608480"/>
          </a:xfrm>
          <a:prstGeom prst="rect">
            <a:avLst/>
          </a:prstGeom>
          <a:ln w="0">
            <a:solidFill>
              <a:srgbClr val="000000"/>
            </a:solidFill>
          </a:ln>
        </p:spPr>
      </p:pic>
      <p:sp>
        <p:nvSpPr>
          <p:cNvPr id="218" name=""/>
          <p:cNvSpPr/>
          <p:nvPr/>
        </p:nvSpPr>
        <p:spPr>
          <a:xfrm>
            <a:off x="3200400" y="3657600"/>
            <a:ext cx="1143000" cy="914400"/>
          </a:xfrm>
          <a:prstGeom prst="line">
            <a:avLst/>
          </a:prstGeom>
          <a:ln w="0">
            <a:solidFill>
              <a:srgbClr val="3465a4"/>
            </a:solidFill>
            <a:tailEnd len="med" type="triangle" w="med"/>
          </a:ln>
        </p:spPr>
        <p:style>
          <a:lnRef idx="0"/>
          <a:fillRef idx="0"/>
          <a:effectRef idx="0"/>
          <a:fontRef idx="minor"/>
        </p:style>
        <p:txBody>
          <a:bodyPr lIns="90000" rIns="90000" tIns="45000" bIns="45000" anchor="ctr" anchorCtr="1">
            <a:noAutofit/>
          </a:bodyPr>
          <a:p>
            <a:endParaRPr b="0" lang="en-US" sz="1800" spc="-1" strike="noStrike">
              <a:solidFill>
                <a:srgbClr val="000000"/>
              </a:solidFill>
              <a:latin typeface="Arial"/>
              <a:ea typeface="DejaVu Sans"/>
            </a:endParaRPr>
          </a:p>
        </p:txBody>
      </p:sp>
      <p:sp>
        <p:nvSpPr>
          <p:cNvPr id="219" name=""/>
          <p:cNvSpPr/>
          <p:nvPr/>
        </p:nvSpPr>
        <p:spPr>
          <a:xfrm>
            <a:off x="6400800" y="1600200"/>
            <a:ext cx="2559960" cy="10504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3"/>
              </a:spcBef>
              <a:spcAft>
                <a:spcPts val="283"/>
              </a:spcAft>
            </a:pPr>
            <a:r>
              <a:rPr b="1" lang="en-US" sz="1800" spc="-1" strike="noStrike">
                <a:solidFill>
                  <a:srgbClr val="000000"/>
                </a:solidFill>
                <a:latin typeface="Arial"/>
                <a:ea typeface="DejaVu Sans"/>
              </a:rPr>
              <a:t>Bar Graph</a:t>
            </a:r>
            <a:endParaRPr b="0" lang="en-US" sz="1800" spc="-1" strike="noStrike">
              <a:solidFill>
                <a:srgbClr val="000000"/>
              </a:solidFill>
              <a:latin typeface="Arial"/>
            </a:endParaRPr>
          </a:p>
          <a:p>
            <a:pPr>
              <a:lnSpc>
                <a:spcPct val="100000"/>
              </a:lnSpc>
              <a:spcBef>
                <a:spcPts val="283"/>
              </a:spcBef>
              <a:spcAft>
                <a:spcPts val="283"/>
              </a:spcAft>
            </a:pPr>
            <a:r>
              <a:rPr b="0" lang="en-US" sz="1200" spc="-1" strike="noStrike">
                <a:solidFill>
                  <a:srgbClr val="000000"/>
                </a:solidFill>
                <a:latin typeface="Arial"/>
                <a:ea typeface="Microsoft YaHei"/>
              </a:rPr>
              <a:t>(shows the relationship between numeric and categoric variables)</a:t>
            </a:r>
            <a:endParaRPr b="0" lang="en-US" sz="1200" spc="-1" strike="noStrike">
              <a:solidFill>
                <a:srgbClr val="000000"/>
              </a:solidFill>
              <a:latin typeface="Arial"/>
            </a:endParaRPr>
          </a:p>
          <a:p>
            <a:pPr>
              <a:lnSpc>
                <a:spcPct val="100000"/>
              </a:lnSpc>
            </a:pPr>
            <a:r>
              <a:rPr b="0" lang="en-US" sz="1800" spc="-1" strike="noStrike">
                <a:solidFill>
                  <a:srgbClr val="000000"/>
                </a:solidFill>
                <a:latin typeface="Arial"/>
                <a:ea typeface="Microsoft YaHei"/>
              </a:rPr>
              <a:t>• </a:t>
            </a:r>
            <a:r>
              <a:rPr b="0" lang="en-US" sz="1800" spc="-1" strike="noStrike">
                <a:solidFill>
                  <a:srgbClr val="000000"/>
                </a:solidFill>
                <a:latin typeface="Arial"/>
                <a:ea typeface="Microsoft YaHei"/>
              </a:rPr>
              <a:t>Success rate vs. Orbit</a:t>
            </a:r>
            <a:endParaRPr b="0" lang="en-US" sz="1800" spc="-1" strike="noStrike">
              <a:solidFill>
                <a:srgbClr val="000000"/>
              </a:solidFill>
              <a:latin typeface="Arial"/>
            </a:endParaRPr>
          </a:p>
        </p:txBody>
      </p:sp>
      <p:sp>
        <p:nvSpPr>
          <p:cNvPr id="220" name=""/>
          <p:cNvSpPr/>
          <p:nvPr/>
        </p:nvSpPr>
        <p:spPr>
          <a:xfrm>
            <a:off x="5708160" y="2971800"/>
            <a:ext cx="2520360" cy="8798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3"/>
              </a:spcBef>
              <a:spcAft>
                <a:spcPts val="283"/>
              </a:spcAft>
            </a:pPr>
            <a:r>
              <a:rPr b="1" lang="en-US" sz="1800" spc="-1" strike="noStrike">
                <a:solidFill>
                  <a:srgbClr val="000000"/>
                </a:solidFill>
                <a:latin typeface="Arial"/>
                <a:ea typeface="DejaVu Sans"/>
              </a:rPr>
              <a:t>Line Graph</a:t>
            </a:r>
            <a:endParaRPr b="0" lang="en-US" sz="1800" spc="-1" strike="noStrike">
              <a:solidFill>
                <a:srgbClr val="000000"/>
              </a:solidFill>
              <a:latin typeface="Arial"/>
            </a:endParaRPr>
          </a:p>
          <a:p>
            <a:pPr>
              <a:lnSpc>
                <a:spcPct val="100000"/>
              </a:lnSpc>
              <a:spcBef>
                <a:spcPts val="283"/>
              </a:spcBef>
              <a:spcAft>
                <a:spcPts val="283"/>
              </a:spcAft>
            </a:pPr>
            <a:r>
              <a:rPr b="0" lang="en-US" sz="1200" spc="-1" strike="noStrike">
                <a:solidFill>
                  <a:srgbClr val="000000"/>
                </a:solidFill>
                <a:latin typeface="Arial"/>
                <a:ea typeface="DejaVu Sans"/>
              </a:rPr>
              <a:t>(shows trends)</a:t>
            </a:r>
            <a:endParaRPr b="0" lang="en-US" sz="12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Success rate vs. Year</a:t>
            </a:r>
            <a:endParaRPr b="0" lang="en-US" sz="1800" spc="-1" strike="noStrike">
              <a:solidFill>
                <a:srgbClr val="000000"/>
              </a:solidFill>
              <a:latin typeface="Arial"/>
            </a:endParaRPr>
          </a:p>
        </p:txBody>
      </p:sp>
      <p:pic>
        <p:nvPicPr>
          <p:cNvPr id="221" name="" descr=""/>
          <p:cNvPicPr/>
          <p:nvPr/>
        </p:nvPicPr>
        <p:blipFill>
          <a:blip r:embed="rId3"/>
          <a:stretch/>
        </p:blipFill>
        <p:spPr>
          <a:xfrm>
            <a:off x="8915400" y="3886200"/>
            <a:ext cx="2291040" cy="1838160"/>
          </a:xfrm>
          <a:prstGeom prst="rect">
            <a:avLst/>
          </a:prstGeom>
          <a:ln w="0">
            <a:solidFill>
              <a:srgbClr val="000000"/>
            </a:solidFill>
          </a:ln>
        </p:spPr>
      </p:pic>
      <p:pic>
        <p:nvPicPr>
          <p:cNvPr id="222" name="" descr=""/>
          <p:cNvPicPr/>
          <p:nvPr/>
        </p:nvPicPr>
        <p:blipFill>
          <a:blip r:embed="rId4"/>
          <a:stretch/>
        </p:blipFill>
        <p:spPr>
          <a:xfrm>
            <a:off x="9372600" y="1677240"/>
            <a:ext cx="2143440" cy="1979280"/>
          </a:xfrm>
          <a:prstGeom prst="rect">
            <a:avLst/>
          </a:prstGeom>
          <a:ln w="0">
            <a:solidFill>
              <a:srgbClr val="000000"/>
            </a:solidFill>
          </a:ln>
        </p:spPr>
      </p:pic>
      <p:sp>
        <p:nvSpPr>
          <p:cNvPr id="223" name=""/>
          <p:cNvSpPr/>
          <p:nvPr/>
        </p:nvSpPr>
        <p:spPr>
          <a:xfrm>
            <a:off x="8961840" y="2514600"/>
            <a:ext cx="323640" cy="360"/>
          </a:xfrm>
          <a:prstGeom prst="line">
            <a:avLst/>
          </a:prstGeom>
          <a:ln w="0">
            <a:solidFill>
              <a:srgbClr val="3465a4"/>
            </a:solidFill>
            <a:tailEnd len="med" type="triangle" w="med"/>
          </a:ln>
        </p:spPr>
        <p:style>
          <a:lnRef idx="0"/>
          <a:fillRef idx="0"/>
          <a:effectRef idx="0"/>
          <a:fontRef idx="minor"/>
        </p:style>
        <p:txBody>
          <a:bodyPr lIns="90000" rIns="90000" tIns="0" bIns="0" anchor="ctr" anchorCtr="1">
            <a:noAutofit/>
          </a:bodyPr>
          <a:p>
            <a:endParaRPr b="0" lang="en-US" sz="1800" spc="-1" strike="noStrike">
              <a:solidFill>
                <a:srgbClr val="000000"/>
              </a:solidFill>
              <a:latin typeface="Arial"/>
              <a:ea typeface="DejaVu Sans"/>
            </a:endParaRPr>
          </a:p>
        </p:txBody>
      </p:sp>
      <p:sp>
        <p:nvSpPr>
          <p:cNvPr id="224" name=""/>
          <p:cNvSpPr/>
          <p:nvPr/>
        </p:nvSpPr>
        <p:spPr>
          <a:xfrm>
            <a:off x="7772400" y="3852720"/>
            <a:ext cx="1143000" cy="490680"/>
          </a:xfrm>
          <a:prstGeom prst="line">
            <a:avLst/>
          </a:prstGeom>
          <a:ln w="0">
            <a:solidFill>
              <a:srgbClr val="3465a4"/>
            </a:solidFill>
            <a:tailEnd len="med" type="triangle" w="med"/>
          </a:ln>
        </p:spPr>
        <p:style>
          <a:lnRef idx="0"/>
          <a:fillRef idx="0"/>
          <a:effectRef idx="0"/>
          <a:fontRef idx="minor"/>
        </p:style>
        <p:txBody>
          <a:bodyPr lIns="90000" rIns="90000" tIns="45000" bIns="45000" anchor="ctr" anchorCtr="1">
            <a:noAutofit/>
          </a:bodyPr>
          <a:p>
            <a:endParaRPr b="0" lang="en-US" sz="1800" spc="-1" strike="noStrike">
              <a:solidFill>
                <a:srgbClr val="000000"/>
              </a:solidFill>
              <a:latin typeface="Arial"/>
              <a:ea typeface="DejaVu Sans"/>
            </a:endParaRPr>
          </a:p>
        </p:txBody>
      </p:sp>
      <p:sp>
        <p:nvSpPr>
          <p:cNvPr id="225" name=""/>
          <p:cNvSpPr/>
          <p:nvPr/>
        </p:nvSpPr>
        <p:spPr>
          <a:xfrm>
            <a:off x="9144000" y="5943600"/>
            <a:ext cx="1599120" cy="601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u="sng">
                <a:solidFill>
                  <a:srgbClr val="0563c1"/>
                </a:solidFill>
                <a:uFillTx/>
                <a:latin typeface="Arial"/>
                <a:ea typeface="DejaVu Sans"/>
                <a:hlinkClick r:id="rId5"/>
              </a:rPr>
              <a:t>Click here</a:t>
            </a:r>
            <a:r>
              <a:rPr b="0" lang="en-US" sz="1800" spc="-1" strike="noStrike">
                <a:solidFill>
                  <a:srgbClr val="000000"/>
                </a:solidFill>
                <a:latin typeface="Arial"/>
                <a:ea typeface="DejaVu Sans"/>
              </a:rPr>
              <a:t> to</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see the code.</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859F998B-4207-4CB2-906B-A137DBCD25D1}"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6"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EDA with SQL</a:t>
            </a:r>
            <a:endParaRPr b="0" lang="en-US" sz="4000" spc="-1" strike="noStrike">
              <a:solidFill>
                <a:srgbClr val="000000"/>
              </a:solidFill>
              <a:latin typeface="Arial"/>
            </a:endParaRPr>
          </a:p>
        </p:txBody>
      </p:sp>
      <p:sp>
        <p:nvSpPr>
          <p:cNvPr id="227" name=""/>
          <p:cNvSpPr/>
          <p:nvPr/>
        </p:nvSpPr>
        <p:spPr>
          <a:xfrm>
            <a:off x="762120" y="1371600"/>
            <a:ext cx="10666800" cy="44406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3"/>
              </a:spcBef>
              <a:spcAft>
                <a:spcPts val="283"/>
              </a:spcAft>
            </a:pPr>
            <a:r>
              <a:rPr b="1" lang="en-US" sz="1800" spc="-1" strike="noStrike">
                <a:solidFill>
                  <a:srgbClr val="000000"/>
                </a:solidFill>
                <a:latin typeface="Arial"/>
                <a:ea typeface="DejaVu Sans"/>
              </a:rPr>
              <a:t>Performed SQL queries:</a:t>
            </a:r>
            <a:endParaRPr b="0" lang="en-US" sz="1800" spc="-1" strike="noStrike">
              <a:solidFill>
                <a:srgbClr val="000000"/>
              </a:solidFill>
              <a:latin typeface="Arial"/>
            </a:endParaRPr>
          </a:p>
          <a:p>
            <a:pPr>
              <a:lnSpc>
                <a:spcPct val="100000"/>
              </a:lnSpc>
              <a:spcBef>
                <a:spcPts val="283"/>
              </a:spcBef>
              <a:spcAft>
                <a:spcPts val="283"/>
              </a:spcAft>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Display the names of the unique launch sites in the space mission.</a:t>
            </a:r>
            <a:endParaRPr b="0" lang="en-US" sz="1800" spc="-1" strike="noStrike">
              <a:solidFill>
                <a:srgbClr val="000000"/>
              </a:solidFill>
              <a:latin typeface="Arial"/>
            </a:endParaRPr>
          </a:p>
          <a:p>
            <a:pPr>
              <a:lnSpc>
                <a:spcPct val="100000"/>
              </a:lnSpc>
              <a:spcBef>
                <a:spcPts val="283"/>
              </a:spcBef>
              <a:spcAft>
                <a:spcPts val="283"/>
              </a:spcAft>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Display 5 records where launch sites begin with the string ‘CCA'.</a:t>
            </a:r>
            <a:endParaRPr b="0" lang="en-US" sz="1800" spc="-1" strike="noStrike">
              <a:solidFill>
                <a:srgbClr val="000000"/>
              </a:solidFill>
              <a:latin typeface="Arial"/>
            </a:endParaRPr>
          </a:p>
          <a:p>
            <a:pPr>
              <a:lnSpc>
                <a:spcPct val="100000"/>
              </a:lnSpc>
              <a:spcBef>
                <a:spcPts val="283"/>
              </a:spcBef>
              <a:spcAft>
                <a:spcPts val="283"/>
              </a:spcAft>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Display the total payload mass carried by boosters launched by NASA (CRS).</a:t>
            </a:r>
            <a:endParaRPr b="0" lang="en-US" sz="1800" spc="-1" strike="noStrike">
              <a:solidFill>
                <a:srgbClr val="000000"/>
              </a:solidFill>
              <a:latin typeface="Arial"/>
            </a:endParaRPr>
          </a:p>
          <a:p>
            <a:pPr>
              <a:lnSpc>
                <a:spcPct val="100000"/>
              </a:lnSpc>
              <a:spcBef>
                <a:spcPts val="283"/>
              </a:spcBef>
              <a:spcAft>
                <a:spcPts val="283"/>
              </a:spcAft>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Display average payload mass carried by booster version F9 v1.1.</a:t>
            </a:r>
            <a:endParaRPr b="0" lang="en-US" sz="1800" spc="-1" strike="noStrike">
              <a:solidFill>
                <a:srgbClr val="000000"/>
              </a:solidFill>
              <a:latin typeface="Arial"/>
            </a:endParaRPr>
          </a:p>
          <a:p>
            <a:pPr>
              <a:lnSpc>
                <a:spcPct val="100000"/>
              </a:lnSpc>
              <a:spcBef>
                <a:spcPts val="283"/>
              </a:spcBef>
              <a:spcAft>
                <a:spcPts val="283"/>
              </a:spcAft>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List the date when the first successful landing outcome in ground pad was achieved.</a:t>
            </a:r>
            <a:endParaRPr b="0" lang="en-US" sz="1800" spc="-1" strike="noStrike">
              <a:solidFill>
                <a:srgbClr val="000000"/>
              </a:solidFill>
              <a:latin typeface="Arial"/>
            </a:endParaRPr>
          </a:p>
          <a:p>
            <a:pPr>
              <a:lnSpc>
                <a:spcPct val="100000"/>
              </a:lnSpc>
              <a:spcBef>
                <a:spcPts val="283"/>
              </a:spcBef>
              <a:spcAft>
                <a:spcPts val="283"/>
              </a:spcAft>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List the names of the boosters which have success in drone ship and have payload mass greater than 4000 but less than 6000.</a:t>
            </a:r>
            <a:endParaRPr b="0" lang="en-US" sz="1800" spc="-1" strike="noStrike">
              <a:solidFill>
                <a:srgbClr val="000000"/>
              </a:solidFill>
              <a:latin typeface="Arial"/>
            </a:endParaRPr>
          </a:p>
          <a:p>
            <a:pPr>
              <a:lnSpc>
                <a:spcPct val="100000"/>
              </a:lnSpc>
              <a:spcBef>
                <a:spcPts val="283"/>
              </a:spcBef>
              <a:spcAft>
                <a:spcPts val="283"/>
              </a:spcAft>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List the total number of successful and failure mission outcomes.</a:t>
            </a:r>
            <a:endParaRPr b="0" lang="en-US" sz="1800" spc="-1" strike="noStrike">
              <a:solidFill>
                <a:srgbClr val="000000"/>
              </a:solidFill>
              <a:latin typeface="Arial"/>
            </a:endParaRPr>
          </a:p>
          <a:p>
            <a:pPr>
              <a:lnSpc>
                <a:spcPct val="100000"/>
              </a:lnSpc>
              <a:spcBef>
                <a:spcPts val="283"/>
              </a:spcBef>
              <a:spcAft>
                <a:spcPts val="283"/>
              </a:spcAft>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List the names of the booster versions which have carried the maximum payload mass.</a:t>
            </a:r>
            <a:endParaRPr b="0" lang="en-US" sz="1800" spc="-1" strike="noStrike">
              <a:solidFill>
                <a:srgbClr val="000000"/>
              </a:solidFill>
              <a:latin typeface="Arial"/>
            </a:endParaRPr>
          </a:p>
          <a:p>
            <a:pPr>
              <a:lnSpc>
                <a:spcPct val="100000"/>
              </a:lnSpc>
              <a:spcBef>
                <a:spcPts val="283"/>
              </a:spcBef>
              <a:spcAft>
                <a:spcPts val="283"/>
              </a:spcAft>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List the failed landing outcomes in drone ship, their booster versions and launch site names for the months in year 2015.</a:t>
            </a:r>
            <a:endParaRPr b="0" lang="en-US" sz="1800" spc="-1" strike="noStrike">
              <a:solidFill>
                <a:srgbClr val="000000"/>
              </a:solidFill>
              <a:latin typeface="Arial"/>
            </a:endParaRPr>
          </a:p>
          <a:p>
            <a:pPr>
              <a:lnSpc>
                <a:spcPct val="100000"/>
              </a:lnSpc>
              <a:spcBef>
                <a:spcPts val="283"/>
              </a:spcBef>
              <a:spcAft>
                <a:spcPts val="283"/>
              </a:spcAft>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Rank the count of landing outcomes (such as Failure at drone ship or Success at ground pad) between the date 2010-06-04 and 2017-03-20 in descending order.</a:t>
            </a:r>
            <a:endParaRPr b="0" lang="en-US" sz="1800" spc="-1" strike="noStrike">
              <a:solidFill>
                <a:srgbClr val="000000"/>
              </a:solidFill>
              <a:latin typeface="Arial"/>
            </a:endParaRPr>
          </a:p>
        </p:txBody>
      </p:sp>
      <p:sp>
        <p:nvSpPr>
          <p:cNvPr id="228" name=""/>
          <p:cNvSpPr/>
          <p:nvPr/>
        </p:nvSpPr>
        <p:spPr>
          <a:xfrm>
            <a:off x="8458200" y="5813280"/>
            <a:ext cx="1599120" cy="601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u="sng">
                <a:solidFill>
                  <a:srgbClr val="0563c1"/>
                </a:solidFill>
                <a:uFillTx/>
                <a:latin typeface="Arial"/>
                <a:ea typeface="DejaVu Sans"/>
                <a:hlinkClick r:id="rId2"/>
              </a:rPr>
              <a:t>Click here</a:t>
            </a:r>
            <a:r>
              <a:rPr b="0" lang="en-US" sz="1800" spc="-1" strike="noStrike">
                <a:solidFill>
                  <a:srgbClr val="000000"/>
                </a:solidFill>
                <a:latin typeface="Arial"/>
                <a:ea typeface="DejaVu Sans"/>
              </a:rPr>
              <a:t> to</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see the code.</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1A01DC1F-F086-43A7-9BDC-35035FEDEA35}"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9"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Build an Interactive Map with Folium</a:t>
            </a:r>
            <a:endParaRPr b="0" lang="en-US" sz="4000" spc="-1" strike="noStrike">
              <a:solidFill>
                <a:srgbClr val="000000"/>
              </a:solidFill>
              <a:latin typeface="Arial"/>
            </a:endParaRPr>
          </a:p>
        </p:txBody>
      </p:sp>
      <p:sp>
        <p:nvSpPr>
          <p:cNvPr id="230" name=""/>
          <p:cNvSpPr/>
          <p:nvPr/>
        </p:nvSpPr>
        <p:spPr>
          <a:xfrm>
            <a:off x="685800" y="1600200"/>
            <a:ext cx="8228520" cy="30088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3"/>
              </a:spcBef>
              <a:spcAft>
                <a:spcPts val="283"/>
              </a:spcAft>
            </a:pPr>
            <a:r>
              <a:rPr b="1" lang="en-US" sz="1800" spc="-1" strike="noStrike">
                <a:solidFill>
                  <a:srgbClr val="000000"/>
                </a:solidFill>
                <a:latin typeface="Arial"/>
                <a:ea typeface="DejaVu Sans"/>
              </a:rPr>
              <a:t>Graphical entities used with Folium Maps:</a:t>
            </a:r>
            <a:endParaRPr b="0" lang="en-US" sz="1800" spc="-1" strike="noStrike">
              <a:solidFill>
                <a:srgbClr val="000000"/>
              </a:solidFill>
              <a:latin typeface="Arial"/>
            </a:endParaRPr>
          </a:p>
          <a:p>
            <a:pPr marL="216000" indent="-216000">
              <a:lnSpc>
                <a:spcPct val="100000"/>
              </a:lnSpc>
              <a:spcBef>
                <a:spcPts val="283"/>
              </a:spcBef>
              <a:spcAft>
                <a:spcPts val="283"/>
              </a:spcAft>
              <a:buClr>
                <a:srgbClr val="000000"/>
              </a:buClr>
              <a:buSzPct val="45000"/>
              <a:buFont typeface="Wingdings" charset="2"/>
              <a:buChar char=""/>
            </a:pPr>
            <a:r>
              <a:rPr b="0" lang="en-US" sz="1800" spc="-1" strike="noStrike">
                <a:solidFill>
                  <a:srgbClr val="000000"/>
                </a:solidFill>
                <a:latin typeface="Arial"/>
                <a:ea typeface="DejaVu Sans"/>
              </a:rPr>
              <a:t>Markers indicate points like launch sites.</a:t>
            </a:r>
            <a:endParaRPr b="0" lang="en-US" sz="1800" spc="-1" strike="noStrike">
              <a:solidFill>
                <a:srgbClr val="000000"/>
              </a:solidFill>
              <a:latin typeface="Arial"/>
            </a:endParaRPr>
          </a:p>
          <a:p>
            <a:pPr marL="216000" indent="-216000">
              <a:lnSpc>
                <a:spcPct val="100000"/>
              </a:lnSpc>
              <a:spcBef>
                <a:spcPts val="283"/>
              </a:spcBef>
              <a:spcAft>
                <a:spcPts val="283"/>
              </a:spcAft>
              <a:buClr>
                <a:srgbClr val="000000"/>
              </a:buClr>
              <a:buSzPct val="45000"/>
              <a:buFont typeface="Wingdings" charset="2"/>
              <a:buChar char=""/>
            </a:pPr>
            <a:r>
              <a:rPr b="0" lang="en-US" sz="1800" spc="-1" strike="noStrike">
                <a:solidFill>
                  <a:srgbClr val="000000"/>
                </a:solidFill>
                <a:latin typeface="Arial"/>
                <a:ea typeface="DejaVu Sans"/>
              </a:rPr>
              <a:t>Circles indicate highlighted areas around specific coordinates, like NASA Johnson Space Center.</a:t>
            </a:r>
            <a:endParaRPr b="0" lang="en-US" sz="1800" spc="-1" strike="noStrike">
              <a:solidFill>
                <a:srgbClr val="000000"/>
              </a:solidFill>
              <a:latin typeface="Arial"/>
            </a:endParaRPr>
          </a:p>
          <a:p>
            <a:pPr marL="216000" indent="-216000">
              <a:lnSpc>
                <a:spcPct val="100000"/>
              </a:lnSpc>
              <a:spcBef>
                <a:spcPts val="283"/>
              </a:spcBef>
              <a:spcAft>
                <a:spcPts val="283"/>
              </a:spcAft>
              <a:buClr>
                <a:srgbClr val="000000"/>
              </a:buClr>
              <a:buSzPct val="45000"/>
              <a:buFont typeface="Wingdings" charset="2"/>
              <a:buChar char=""/>
            </a:pPr>
            <a:r>
              <a:rPr b="0" lang="en-US" sz="1800" spc="-1" strike="noStrike">
                <a:solidFill>
                  <a:srgbClr val="000000"/>
                </a:solidFill>
                <a:latin typeface="Arial"/>
                <a:ea typeface="DejaVu Sans"/>
              </a:rPr>
              <a:t>Marker clusters indicates groups of events in each coordinate, like launches in a launch site.</a:t>
            </a:r>
            <a:endParaRPr b="0" lang="en-US" sz="1800" spc="-1" strike="noStrike">
              <a:solidFill>
                <a:srgbClr val="000000"/>
              </a:solidFill>
              <a:latin typeface="Arial"/>
            </a:endParaRPr>
          </a:p>
          <a:p>
            <a:pPr marL="216000" indent="-216000">
              <a:lnSpc>
                <a:spcPct val="100000"/>
              </a:lnSpc>
              <a:spcBef>
                <a:spcPts val="283"/>
              </a:spcBef>
              <a:spcAft>
                <a:spcPts val="283"/>
              </a:spcAft>
              <a:buClr>
                <a:srgbClr val="000000"/>
              </a:buClr>
              <a:buSzPct val="45000"/>
              <a:buFont typeface="Wingdings" charset="2"/>
              <a:buChar char=""/>
            </a:pPr>
            <a:r>
              <a:rPr b="0" lang="en-US" sz="1800" spc="-1" strike="noStrike">
                <a:solidFill>
                  <a:srgbClr val="000000"/>
                </a:solidFill>
                <a:latin typeface="Arial"/>
                <a:ea typeface="DejaVu Sans"/>
              </a:rPr>
              <a:t>Mouse position is used to show the coordinates of the location under the cursor.   </a:t>
            </a:r>
            <a:endParaRPr b="0" lang="en-US" sz="1800" spc="-1" strike="noStrike">
              <a:solidFill>
                <a:srgbClr val="000000"/>
              </a:solidFill>
              <a:latin typeface="Arial"/>
            </a:endParaRPr>
          </a:p>
          <a:p>
            <a:pPr marL="216000" indent="-216000">
              <a:lnSpc>
                <a:spcPct val="100000"/>
              </a:lnSpc>
              <a:spcBef>
                <a:spcPts val="283"/>
              </a:spcBef>
              <a:spcAft>
                <a:spcPts val="283"/>
              </a:spcAft>
              <a:buClr>
                <a:srgbClr val="000000"/>
              </a:buClr>
              <a:buSzPct val="45000"/>
              <a:buFont typeface="Wingdings" charset="2"/>
              <a:buChar char=""/>
            </a:pPr>
            <a:r>
              <a:rPr b="0" lang="en-US" sz="1800" spc="-1" strike="noStrike">
                <a:solidFill>
                  <a:srgbClr val="000000"/>
                </a:solidFill>
                <a:latin typeface="Arial"/>
                <a:ea typeface="DejaVu Sans"/>
              </a:rPr>
              <a:t>Lines and small numeric labels are used to indicate distances between two points.</a:t>
            </a:r>
            <a:endParaRPr b="0" lang="en-US" sz="1800" spc="-1" strike="noStrike">
              <a:solidFill>
                <a:srgbClr val="000000"/>
              </a:solidFill>
              <a:latin typeface="Arial"/>
            </a:endParaRPr>
          </a:p>
        </p:txBody>
      </p:sp>
      <p:pic>
        <p:nvPicPr>
          <p:cNvPr id="231" name="" descr=""/>
          <p:cNvPicPr/>
          <p:nvPr/>
        </p:nvPicPr>
        <p:blipFill>
          <a:blip r:embed="rId2"/>
          <a:stretch/>
        </p:blipFill>
        <p:spPr>
          <a:xfrm>
            <a:off x="9144000" y="1714680"/>
            <a:ext cx="2101680" cy="2170440"/>
          </a:xfrm>
          <a:prstGeom prst="rect">
            <a:avLst/>
          </a:prstGeom>
          <a:ln w="0">
            <a:solidFill>
              <a:srgbClr val="000000"/>
            </a:solidFill>
          </a:ln>
        </p:spPr>
      </p:pic>
      <p:pic>
        <p:nvPicPr>
          <p:cNvPr id="232" name="" descr=""/>
          <p:cNvPicPr/>
          <p:nvPr/>
        </p:nvPicPr>
        <p:blipFill>
          <a:blip r:embed="rId3"/>
          <a:stretch/>
        </p:blipFill>
        <p:spPr>
          <a:xfrm>
            <a:off x="3429000" y="4800600"/>
            <a:ext cx="3199320" cy="1387440"/>
          </a:xfrm>
          <a:prstGeom prst="rect">
            <a:avLst/>
          </a:prstGeom>
          <a:ln w="0">
            <a:solidFill>
              <a:srgbClr val="000000"/>
            </a:solidFill>
          </a:ln>
        </p:spPr>
      </p:pic>
      <p:pic>
        <p:nvPicPr>
          <p:cNvPr id="233" name="" descr=""/>
          <p:cNvPicPr/>
          <p:nvPr/>
        </p:nvPicPr>
        <p:blipFill>
          <a:blip r:embed="rId4"/>
          <a:stretch/>
        </p:blipFill>
        <p:spPr>
          <a:xfrm>
            <a:off x="8925120" y="4867560"/>
            <a:ext cx="2046600" cy="617760"/>
          </a:xfrm>
          <a:prstGeom prst="rect">
            <a:avLst/>
          </a:prstGeom>
          <a:ln w="0">
            <a:solidFill>
              <a:srgbClr val="000000"/>
            </a:solidFill>
          </a:ln>
        </p:spPr>
      </p:pic>
      <p:sp>
        <p:nvSpPr>
          <p:cNvPr id="234" name=""/>
          <p:cNvSpPr/>
          <p:nvPr/>
        </p:nvSpPr>
        <p:spPr>
          <a:xfrm>
            <a:off x="8686800" y="2057400"/>
            <a:ext cx="1600200" cy="685800"/>
          </a:xfrm>
          <a:prstGeom prst="line">
            <a:avLst/>
          </a:prstGeom>
          <a:ln w="0">
            <a:solidFill>
              <a:srgbClr val="3465a4"/>
            </a:solidFill>
            <a:tailEnd len="med" type="triangle" w="med"/>
          </a:ln>
        </p:spPr>
        <p:style>
          <a:lnRef idx="0"/>
          <a:fillRef idx="0"/>
          <a:effectRef idx="0"/>
          <a:fontRef idx="minor"/>
        </p:style>
        <p:txBody>
          <a:bodyPr lIns="90000" rIns="90000" tIns="45000" bIns="45000" anchor="ctr" anchorCtr="1">
            <a:noAutofit/>
          </a:bodyPr>
          <a:p>
            <a:endParaRPr b="0" lang="en-US" sz="1800" spc="-1" strike="noStrike">
              <a:solidFill>
                <a:srgbClr val="000000"/>
              </a:solidFill>
              <a:latin typeface="Arial"/>
              <a:ea typeface="DejaVu Sans"/>
            </a:endParaRPr>
          </a:p>
        </p:txBody>
      </p:sp>
      <p:sp>
        <p:nvSpPr>
          <p:cNvPr id="235" name=""/>
          <p:cNvSpPr/>
          <p:nvPr/>
        </p:nvSpPr>
        <p:spPr>
          <a:xfrm>
            <a:off x="8458200" y="2514600"/>
            <a:ext cx="1143000" cy="457200"/>
          </a:xfrm>
          <a:prstGeom prst="line">
            <a:avLst/>
          </a:prstGeom>
          <a:ln w="0">
            <a:solidFill>
              <a:srgbClr val="3465a4"/>
            </a:solidFill>
            <a:tailEnd len="med" type="triangle" w="med"/>
          </a:ln>
        </p:spPr>
        <p:style>
          <a:lnRef idx="0"/>
          <a:fillRef idx="0"/>
          <a:effectRef idx="0"/>
          <a:fontRef idx="minor"/>
        </p:style>
        <p:txBody>
          <a:bodyPr lIns="90000" rIns="90000" tIns="45000" bIns="45000" anchor="ctr" anchorCtr="1">
            <a:noAutofit/>
          </a:bodyPr>
          <a:p>
            <a:endParaRPr b="0" lang="en-US" sz="1800" spc="-1" strike="noStrike">
              <a:solidFill>
                <a:srgbClr val="000000"/>
              </a:solidFill>
              <a:latin typeface="Arial"/>
              <a:ea typeface="DejaVu Sans"/>
            </a:endParaRPr>
          </a:p>
        </p:txBody>
      </p:sp>
      <p:sp>
        <p:nvSpPr>
          <p:cNvPr id="236" name=""/>
          <p:cNvSpPr/>
          <p:nvPr/>
        </p:nvSpPr>
        <p:spPr>
          <a:xfrm flipH="1">
            <a:off x="4800600" y="4343400"/>
            <a:ext cx="228600" cy="914400"/>
          </a:xfrm>
          <a:prstGeom prst="line">
            <a:avLst/>
          </a:prstGeom>
          <a:ln w="0">
            <a:solidFill>
              <a:srgbClr val="3465a4"/>
            </a:solidFill>
            <a:tailEnd len="med" type="triangle" w="med"/>
          </a:ln>
        </p:spPr>
        <p:style>
          <a:lnRef idx="0"/>
          <a:fillRef idx="0"/>
          <a:effectRef idx="0"/>
          <a:fontRef idx="minor"/>
        </p:style>
        <p:txBody>
          <a:bodyPr lIns="90000" rIns="90000" tIns="45000" bIns="45000" anchor="ctr" anchorCtr="1">
            <a:noAutofit/>
          </a:bodyPr>
          <a:p>
            <a:endParaRPr b="0" lang="en-US" sz="1800" spc="-1" strike="noStrike">
              <a:solidFill>
                <a:srgbClr val="000000"/>
              </a:solidFill>
              <a:latin typeface="Arial"/>
              <a:ea typeface="DejaVu Sans"/>
            </a:endParaRPr>
          </a:p>
        </p:txBody>
      </p:sp>
      <p:sp>
        <p:nvSpPr>
          <p:cNvPr id="237" name=""/>
          <p:cNvSpPr/>
          <p:nvPr/>
        </p:nvSpPr>
        <p:spPr>
          <a:xfrm>
            <a:off x="8458200" y="3657600"/>
            <a:ext cx="1600200" cy="1371600"/>
          </a:xfrm>
          <a:prstGeom prst="line">
            <a:avLst/>
          </a:prstGeom>
          <a:ln w="0">
            <a:solidFill>
              <a:srgbClr val="3465a4"/>
            </a:solidFill>
            <a:tailEnd len="med" type="triangle" w="med"/>
          </a:ln>
        </p:spPr>
        <p:style>
          <a:lnRef idx="0"/>
          <a:fillRef idx="0"/>
          <a:effectRef idx="0"/>
          <a:fontRef idx="minor"/>
        </p:style>
        <p:txBody>
          <a:bodyPr lIns="90000" rIns="90000" tIns="45000" bIns="45000" anchor="ctr" anchorCtr="1">
            <a:noAutofit/>
          </a:bodyPr>
          <a:p>
            <a:endParaRPr b="0" lang="en-US" sz="1800" spc="-1" strike="noStrike">
              <a:solidFill>
                <a:srgbClr val="000000"/>
              </a:solidFill>
              <a:latin typeface="Arial"/>
              <a:ea typeface="DejaVu Sans"/>
            </a:endParaRPr>
          </a:p>
        </p:txBody>
      </p:sp>
      <p:sp>
        <p:nvSpPr>
          <p:cNvPr id="238" name=""/>
          <p:cNvSpPr/>
          <p:nvPr/>
        </p:nvSpPr>
        <p:spPr>
          <a:xfrm>
            <a:off x="5257800" y="2057400"/>
            <a:ext cx="3429000" cy="360"/>
          </a:xfrm>
          <a:prstGeom prst="line">
            <a:avLst/>
          </a:prstGeom>
          <a:ln w="0">
            <a:solidFill>
              <a:srgbClr val="3465a4"/>
            </a:solidFill>
          </a:ln>
        </p:spPr>
        <p:style>
          <a:lnRef idx="0"/>
          <a:fillRef idx="0"/>
          <a:effectRef idx="0"/>
          <a:fontRef idx="minor"/>
        </p:style>
        <p:txBody>
          <a:bodyPr lIns="90000" rIns="90000" tIns="0" bIns="0" anchor="ctr" anchorCtr="1">
            <a:noAutofit/>
          </a:bodyPr>
          <a:p>
            <a:endParaRPr b="0" lang="en-US" sz="1800" spc="-1" strike="noStrike">
              <a:solidFill>
                <a:srgbClr val="000000"/>
              </a:solidFill>
              <a:latin typeface="Arial"/>
              <a:ea typeface="DejaVu Sans"/>
            </a:endParaRPr>
          </a:p>
        </p:txBody>
      </p:sp>
      <p:sp>
        <p:nvSpPr>
          <p:cNvPr id="239" name=""/>
          <p:cNvSpPr/>
          <p:nvPr/>
        </p:nvSpPr>
        <p:spPr>
          <a:xfrm>
            <a:off x="914400" y="5715000"/>
            <a:ext cx="1599120" cy="601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u="sng">
                <a:solidFill>
                  <a:srgbClr val="0563c1"/>
                </a:solidFill>
                <a:uFillTx/>
                <a:latin typeface="Arial"/>
                <a:ea typeface="DejaVu Sans"/>
                <a:hlinkClick r:id="rId5"/>
              </a:rPr>
              <a:t>Click here</a:t>
            </a:r>
            <a:r>
              <a:rPr b="0" lang="en-US" sz="1800" spc="-1" strike="noStrike">
                <a:solidFill>
                  <a:srgbClr val="000000"/>
                </a:solidFill>
                <a:latin typeface="Arial"/>
                <a:ea typeface="DejaVu Sans"/>
              </a:rPr>
              <a:t> to</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see the code.</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9658A4F4-EF1C-4C2A-A4C7-8770C621763A}"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0" name="PlaceHolder 1"/>
          <p:cNvSpPr>
            <a:spLocks noGrp="1"/>
          </p:cNvSpPr>
          <p:nvPr>
            <p:ph/>
          </p:nvPr>
        </p:nvSpPr>
        <p:spPr>
          <a:xfrm>
            <a:off x="771480" y="1600200"/>
            <a:ext cx="10657800" cy="434916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1" lang="en-US" sz="2200" spc="-1" strike="noStrike">
                <a:solidFill>
                  <a:schemeClr val="accent3">
                    <a:lumMod val="25000"/>
                  </a:schemeClr>
                </a:solidFill>
                <a:latin typeface="Abadi"/>
              </a:rPr>
              <a:t>The final dashboard has the following components:</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 </a:t>
            </a:r>
            <a:r>
              <a:rPr b="0" lang="en-US" sz="2200" spc="-1" strike="noStrike">
                <a:solidFill>
                  <a:schemeClr val="accent3">
                    <a:lumMod val="25000"/>
                  </a:schemeClr>
                </a:solidFill>
                <a:latin typeface="Abadi"/>
              </a:rPr>
              <a:t>Dropdown: allows a user to select a launch site (or all of them).</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 </a:t>
            </a:r>
            <a:r>
              <a:rPr b="0" lang="en-US" sz="2200" spc="-1" strike="noStrike">
                <a:solidFill>
                  <a:schemeClr val="accent3">
                    <a:lumMod val="25000"/>
                  </a:schemeClr>
                </a:solidFill>
                <a:latin typeface="Abadi"/>
              </a:rPr>
              <a:t>Pie chart: shows the total success and the total failure for the selected launch site.</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 </a:t>
            </a:r>
            <a:r>
              <a:rPr b="0" lang="en-US" sz="2200" spc="-1" strike="noStrike">
                <a:solidFill>
                  <a:schemeClr val="accent3">
                    <a:lumMod val="25000"/>
                  </a:schemeClr>
                </a:solidFill>
                <a:latin typeface="Abadi"/>
              </a:rPr>
              <a:t>Rangeslider: allows a user to select a payload mass in a fixed range.</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 </a:t>
            </a:r>
            <a:r>
              <a:rPr b="0" lang="en-US" sz="2200" spc="-1" strike="noStrike">
                <a:solidFill>
                  <a:schemeClr val="accent3">
                    <a:lumMod val="25000"/>
                  </a:schemeClr>
                </a:solidFill>
                <a:latin typeface="Abadi"/>
              </a:rPr>
              <a:t>Scatter chart: shows the relationship between two variables, in particular Success vs Payload Mass.</a:t>
            </a:r>
            <a:endParaRPr b="0" lang="en-US" sz="22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p:txBody>
      </p:sp>
      <p:sp>
        <p:nvSpPr>
          <p:cNvPr id="241"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Build a Dashboard with Plotly Dash</a:t>
            </a:r>
            <a:endParaRPr b="0" lang="en-US" sz="4000" spc="-1" strike="noStrike">
              <a:solidFill>
                <a:srgbClr val="000000"/>
              </a:solidFill>
              <a:latin typeface="Arial"/>
            </a:endParaRPr>
          </a:p>
        </p:txBody>
      </p:sp>
      <p:sp>
        <p:nvSpPr>
          <p:cNvPr id="242" name=""/>
          <p:cNvSpPr/>
          <p:nvPr/>
        </p:nvSpPr>
        <p:spPr>
          <a:xfrm>
            <a:off x="4861800" y="5570280"/>
            <a:ext cx="1599120" cy="601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u="sng">
                <a:solidFill>
                  <a:srgbClr val="0563c1"/>
                </a:solidFill>
                <a:uFillTx/>
                <a:latin typeface="Arial"/>
                <a:ea typeface="DejaVu Sans"/>
                <a:hlinkClick r:id="rId2"/>
              </a:rPr>
              <a:t>Click here</a:t>
            </a:r>
            <a:r>
              <a:rPr b="0" lang="en-US" sz="1800" spc="-1" strike="noStrike">
                <a:solidFill>
                  <a:srgbClr val="000000"/>
                </a:solidFill>
                <a:latin typeface="Arial"/>
                <a:ea typeface="DejaVu Sans"/>
              </a:rPr>
              <a:t> to</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see the code.</a:t>
            </a:r>
            <a:endParaRPr b="0" lang="en-US" sz="1800" spc="-1" strike="noStrike">
              <a:solidFill>
                <a:srgbClr val="000000"/>
              </a:solidFill>
              <a:latin typeface="Arial"/>
            </a:endParaRPr>
          </a:p>
        </p:txBody>
      </p:sp>
      <p:sp>
        <p:nvSpPr>
          <p:cNvPr id="3" name="PlaceHolder 2"/>
          <p:cNvSpPr>
            <a:spLocks noGrp="1"/>
          </p:cNvSpPr>
          <p:nvPr>
            <p:ph type="sldNum" idx="2"/>
          </p:nvPr>
        </p:nvSpPr>
        <p:spPr/>
        <p:txBody>
          <a:bodyPr/>
          <a:p>
            <a:fld id="{9B8F8636-6CCA-42B4-974F-BD839AC08E0F}"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3"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Predictive Analysis (Classification)</a:t>
            </a:r>
            <a:endParaRPr b="0" lang="en-US" sz="4000" spc="-1" strike="noStrike">
              <a:solidFill>
                <a:srgbClr val="000000"/>
              </a:solidFill>
              <a:latin typeface="Arial"/>
            </a:endParaRPr>
          </a:p>
        </p:txBody>
      </p:sp>
      <p:sp>
        <p:nvSpPr>
          <p:cNvPr id="244" name=""/>
          <p:cNvSpPr/>
          <p:nvPr/>
        </p:nvSpPr>
        <p:spPr>
          <a:xfrm>
            <a:off x="914760" y="3657600"/>
            <a:ext cx="1599120" cy="601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u="sng">
                <a:solidFill>
                  <a:srgbClr val="0563c1"/>
                </a:solidFill>
                <a:uFillTx/>
                <a:latin typeface="Arial"/>
                <a:ea typeface="DejaVu Sans"/>
                <a:hlinkClick r:id="rId2"/>
              </a:rPr>
              <a:t>Click here</a:t>
            </a:r>
            <a:r>
              <a:rPr b="0" lang="en-US" sz="1800" spc="-1" strike="noStrike">
                <a:solidFill>
                  <a:srgbClr val="000000"/>
                </a:solidFill>
                <a:latin typeface="Arial"/>
                <a:ea typeface="DejaVu Sans"/>
              </a:rPr>
              <a:t> to</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see the code.</a:t>
            </a:r>
            <a:endParaRPr b="0" lang="en-US" sz="1800" spc="-1" strike="noStrike">
              <a:solidFill>
                <a:srgbClr val="000000"/>
              </a:solidFill>
              <a:latin typeface="Arial"/>
            </a:endParaRPr>
          </a:p>
        </p:txBody>
      </p:sp>
      <p:sp>
        <p:nvSpPr>
          <p:cNvPr id="245" name=""/>
          <p:cNvSpPr/>
          <p:nvPr/>
        </p:nvSpPr>
        <p:spPr>
          <a:xfrm>
            <a:off x="457200" y="1372320"/>
            <a:ext cx="2284560" cy="114156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Arial"/>
                <a:ea typeface="DejaVu Sans"/>
              </a:rPr>
              <a:t>Data preparation and standarization</a:t>
            </a:r>
            <a:endParaRPr b="0" lang="en-US" sz="1800" spc="-1" strike="noStrike">
              <a:solidFill>
                <a:srgbClr val="000000"/>
              </a:solidFill>
              <a:latin typeface="Arial"/>
            </a:endParaRPr>
          </a:p>
        </p:txBody>
      </p:sp>
      <p:sp>
        <p:nvSpPr>
          <p:cNvPr id="246" name=""/>
          <p:cNvSpPr/>
          <p:nvPr/>
        </p:nvSpPr>
        <p:spPr>
          <a:xfrm>
            <a:off x="6403680" y="3200400"/>
            <a:ext cx="2284560" cy="114156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Arial"/>
                <a:ea typeface="DejaVu Sans"/>
              </a:rPr>
              <a:t>Initialize a model in one of the classification algorithms</a:t>
            </a:r>
            <a:endParaRPr b="0" lang="en-US" sz="1800" spc="-1" strike="noStrike">
              <a:solidFill>
                <a:srgbClr val="000000"/>
              </a:solidFill>
              <a:latin typeface="Arial"/>
            </a:endParaRPr>
          </a:p>
        </p:txBody>
      </p:sp>
      <p:sp>
        <p:nvSpPr>
          <p:cNvPr id="247" name=""/>
          <p:cNvSpPr/>
          <p:nvPr/>
        </p:nvSpPr>
        <p:spPr>
          <a:xfrm>
            <a:off x="3429720" y="1372320"/>
            <a:ext cx="2284560" cy="114156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Arial"/>
                <a:ea typeface="DejaVu Sans"/>
              </a:rPr>
              <a:t>Split data into train and test sets</a:t>
            </a:r>
            <a:endParaRPr b="0" lang="en-US" sz="1800" spc="-1" strike="noStrike">
              <a:solidFill>
                <a:srgbClr val="000000"/>
              </a:solidFill>
              <a:latin typeface="Arial"/>
            </a:endParaRPr>
          </a:p>
        </p:txBody>
      </p:sp>
      <p:sp>
        <p:nvSpPr>
          <p:cNvPr id="248" name=""/>
          <p:cNvSpPr/>
          <p:nvPr/>
        </p:nvSpPr>
        <p:spPr>
          <a:xfrm>
            <a:off x="5715000" y="2057400"/>
            <a:ext cx="685800" cy="1143000"/>
          </a:xfrm>
          <a:prstGeom prst="line">
            <a:avLst/>
          </a:prstGeom>
          <a:ln w="0">
            <a:solidFill>
              <a:srgbClr val="3465a4"/>
            </a:solidFill>
            <a:tailEnd len="med" type="triangle" w="med"/>
          </a:ln>
        </p:spPr>
        <p:style>
          <a:lnRef idx="0"/>
          <a:fillRef idx="0"/>
          <a:effectRef idx="0"/>
          <a:fontRef idx="minor"/>
        </p:style>
        <p:txBody>
          <a:bodyPr lIns="90000" rIns="90000" tIns="180000" bIns="180000" anchor="ctr" anchorCtr="1">
            <a:noAutofit/>
          </a:bodyPr>
          <a:p>
            <a:endParaRPr b="0" lang="en-US" sz="1800" spc="-1" strike="noStrike">
              <a:solidFill>
                <a:srgbClr val="000000"/>
              </a:solidFill>
              <a:latin typeface="Arial"/>
              <a:ea typeface="DejaVu Sans"/>
            </a:endParaRPr>
          </a:p>
        </p:txBody>
      </p:sp>
      <p:sp>
        <p:nvSpPr>
          <p:cNvPr id="249" name=""/>
          <p:cNvSpPr/>
          <p:nvPr/>
        </p:nvSpPr>
        <p:spPr>
          <a:xfrm>
            <a:off x="2742480" y="1829520"/>
            <a:ext cx="687240" cy="360"/>
          </a:xfrm>
          <a:prstGeom prst="line">
            <a:avLst/>
          </a:prstGeom>
          <a:ln w="0">
            <a:solidFill>
              <a:srgbClr val="3465a4"/>
            </a:solidFill>
            <a:tailEnd len="med" type="triangle" w="med"/>
          </a:ln>
        </p:spPr>
        <p:style>
          <a:lnRef idx="0"/>
          <a:fillRef idx="0"/>
          <a:effectRef idx="0"/>
          <a:fontRef idx="minor"/>
        </p:style>
        <p:txBody>
          <a:bodyPr lIns="90000" rIns="90000" tIns="0" bIns="0" anchor="ctr" anchorCtr="1">
            <a:noAutofit/>
          </a:bodyPr>
          <a:p>
            <a:endParaRPr b="0" lang="en-US" sz="1800" spc="-1" strike="noStrike">
              <a:solidFill>
                <a:srgbClr val="000000"/>
              </a:solidFill>
              <a:latin typeface="Arial"/>
              <a:ea typeface="DejaVu Sans"/>
            </a:endParaRPr>
          </a:p>
        </p:txBody>
      </p:sp>
      <p:sp>
        <p:nvSpPr>
          <p:cNvPr id="250" name=""/>
          <p:cNvSpPr/>
          <p:nvPr/>
        </p:nvSpPr>
        <p:spPr>
          <a:xfrm>
            <a:off x="9374760" y="3201120"/>
            <a:ext cx="2284560" cy="114156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Arial"/>
                <a:ea typeface="DejaVu Sans"/>
              </a:rPr>
              <a:t>Prepare a GridSearchCV to find optimal model parameters</a:t>
            </a:r>
            <a:endParaRPr b="0" lang="en-US" sz="1800" spc="-1" strike="noStrike">
              <a:solidFill>
                <a:srgbClr val="000000"/>
              </a:solidFill>
              <a:latin typeface="Arial"/>
            </a:endParaRPr>
          </a:p>
        </p:txBody>
      </p:sp>
      <p:sp>
        <p:nvSpPr>
          <p:cNvPr id="251" name=""/>
          <p:cNvSpPr/>
          <p:nvPr/>
        </p:nvSpPr>
        <p:spPr>
          <a:xfrm>
            <a:off x="8688240" y="3657600"/>
            <a:ext cx="686520" cy="360"/>
          </a:xfrm>
          <a:prstGeom prst="line">
            <a:avLst/>
          </a:prstGeom>
          <a:ln w="0">
            <a:solidFill>
              <a:srgbClr val="3465a4"/>
            </a:solidFill>
            <a:tailEnd len="med" type="triangle" w="med"/>
          </a:ln>
        </p:spPr>
        <p:style>
          <a:lnRef idx="0"/>
          <a:fillRef idx="0"/>
          <a:effectRef idx="0"/>
          <a:fontRef idx="minor"/>
        </p:style>
        <p:txBody>
          <a:bodyPr lIns="90000" rIns="90000" tIns="0" bIns="0" anchor="ctr" anchorCtr="1">
            <a:noAutofit/>
          </a:bodyPr>
          <a:p>
            <a:endParaRPr b="0" lang="en-US" sz="1800" spc="-1" strike="noStrike">
              <a:solidFill>
                <a:srgbClr val="000000"/>
              </a:solidFill>
              <a:latin typeface="Arial"/>
              <a:ea typeface="DejaVu Sans"/>
            </a:endParaRPr>
          </a:p>
        </p:txBody>
      </p:sp>
      <p:sp>
        <p:nvSpPr>
          <p:cNvPr id="252" name=""/>
          <p:cNvSpPr/>
          <p:nvPr/>
        </p:nvSpPr>
        <p:spPr>
          <a:xfrm>
            <a:off x="9374760" y="4801320"/>
            <a:ext cx="2284560" cy="114156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Arial"/>
                <a:ea typeface="DejaVu Sans"/>
              </a:rPr>
              <a:t>Train the model</a:t>
            </a:r>
            <a:endParaRPr b="0" lang="en-US" sz="1800" spc="-1" strike="noStrike">
              <a:solidFill>
                <a:srgbClr val="000000"/>
              </a:solidFill>
              <a:latin typeface="Arial"/>
            </a:endParaRPr>
          </a:p>
        </p:txBody>
      </p:sp>
      <p:sp>
        <p:nvSpPr>
          <p:cNvPr id="253" name=""/>
          <p:cNvSpPr/>
          <p:nvPr/>
        </p:nvSpPr>
        <p:spPr>
          <a:xfrm>
            <a:off x="6402960" y="4801320"/>
            <a:ext cx="2284560" cy="114156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Arial"/>
                <a:ea typeface="DejaVu Sans"/>
              </a:rPr>
              <a:t>Test the model on the test data and get its score</a:t>
            </a:r>
            <a:endParaRPr b="0" lang="en-US" sz="1800" spc="-1" strike="noStrike">
              <a:solidFill>
                <a:srgbClr val="000000"/>
              </a:solidFill>
              <a:latin typeface="Arial"/>
            </a:endParaRPr>
          </a:p>
        </p:txBody>
      </p:sp>
      <p:sp>
        <p:nvSpPr>
          <p:cNvPr id="254" name=""/>
          <p:cNvSpPr/>
          <p:nvPr/>
        </p:nvSpPr>
        <p:spPr>
          <a:xfrm>
            <a:off x="2551680" y="5029200"/>
            <a:ext cx="2284560" cy="114156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Arial"/>
                <a:ea typeface="DejaVu Sans"/>
              </a:rPr>
              <a:t>Select the model with the best score</a:t>
            </a:r>
            <a:endParaRPr b="0" lang="en-US" sz="1800" spc="-1" strike="noStrike">
              <a:solidFill>
                <a:srgbClr val="000000"/>
              </a:solidFill>
              <a:latin typeface="Arial"/>
            </a:endParaRPr>
          </a:p>
        </p:txBody>
      </p:sp>
      <p:sp>
        <p:nvSpPr>
          <p:cNvPr id="255" name=""/>
          <p:cNvSpPr/>
          <p:nvPr/>
        </p:nvSpPr>
        <p:spPr>
          <a:xfrm>
            <a:off x="10517040" y="4343400"/>
            <a:ext cx="360" cy="457920"/>
          </a:xfrm>
          <a:prstGeom prst="line">
            <a:avLst/>
          </a:prstGeom>
          <a:ln w="0">
            <a:solidFill>
              <a:srgbClr val="3465a4"/>
            </a:solidFill>
            <a:tailEnd len="med" type="triangle" w="med"/>
          </a:ln>
        </p:spPr>
        <p:style>
          <a:lnRef idx="0"/>
          <a:fillRef idx="0"/>
          <a:effectRef idx="0"/>
          <a:fontRef idx="minor"/>
        </p:style>
        <p:txBody>
          <a:bodyPr lIns="90000" rIns="90000" tIns="360000" bIns="360000" anchor="ctr" anchorCtr="1">
            <a:noAutofit/>
          </a:bodyPr>
          <a:p>
            <a:endParaRPr b="0" lang="en-US" sz="1800" spc="-1" strike="noStrike">
              <a:solidFill>
                <a:srgbClr val="000000"/>
              </a:solidFill>
              <a:latin typeface="Arial"/>
              <a:ea typeface="DejaVu Sans"/>
            </a:endParaRPr>
          </a:p>
        </p:txBody>
      </p:sp>
      <p:sp>
        <p:nvSpPr>
          <p:cNvPr id="256" name=""/>
          <p:cNvSpPr/>
          <p:nvPr/>
        </p:nvSpPr>
        <p:spPr>
          <a:xfrm flipH="1">
            <a:off x="8688240" y="5257800"/>
            <a:ext cx="686520" cy="360"/>
          </a:xfrm>
          <a:prstGeom prst="line">
            <a:avLst/>
          </a:prstGeom>
          <a:ln w="0">
            <a:solidFill>
              <a:srgbClr val="3465a4"/>
            </a:solidFill>
            <a:tailEnd len="med" type="triangle" w="med"/>
          </a:ln>
        </p:spPr>
        <p:style>
          <a:lnRef idx="0"/>
          <a:fillRef idx="0"/>
          <a:effectRef idx="0"/>
          <a:fontRef idx="minor"/>
        </p:style>
        <p:txBody>
          <a:bodyPr lIns="90000" rIns="90000" tIns="0" bIns="0" anchor="ctr" anchorCtr="1">
            <a:noAutofit/>
          </a:bodyPr>
          <a:p>
            <a:endParaRPr b="0" lang="en-US" sz="1800" spc="-1" strike="noStrike">
              <a:solidFill>
                <a:srgbClr val="000000"/>
              </a:solidFill>
              <a:latin typeface="Arial"/>
              <a:ea typeface="DejaVu Sans"/>
            </a:endParaRPr>
          </a:p>
        </p:txBody>
      </p:sp>
      <p:sp>
        <p:nvSpPr>
          <p:cNvPr id="257" name=""/>
          <p:cNvSpPr/>
          <p:nvPr/>
        </p:nvSpPr>
        <p:spPr>
          <a:xfrm flipH="1">
            <a:off x="4836960" y="5257800"/>
            <a:ext cx="1563840" cy="228600"/>
          </a:xfrm>
          <a:prstGeom prst="line">
            <a:avLst/>
          </a:prstGeom>
          <a:ln w="0">
            <a:solidFill>
              <a:srgbClr val="3465a4"/>
            </a:solidFill>
            <a:tailEnd len="med" type="triangle" w="med"/>
          </a:ln>
        </p:spPr>
        <p:style>
          <a:lnRef idx="0"/>
          <a:fillRef idx="0"/>
          <a:effectRef idx="0"/>
          <a:fontRef idx="minor"/>
        </p:style>
        <p:txBody>
          <a:bodyPr lIns="90000" rIns="90000" tIns="45000" bIns="45000" anchor="ctr" anchorCtr="1">
            <a:noAutofit/>
          </a:bodyPr>
          <a:p>
            <a:endParaRPr b="0" lang="en-US" sz="1800" spc="-1" strike="noStrike">
              <a:solidFill>
                <a:srgbClr val="000000"/>
              </a:solidFill>
              <a:latin typeface="Arial"/>
              <a:ea typeface="DejaVu Sans"/>
            </a:endParaRPr>
          </a:p>
        </p:txBody>
      </p:sp>
      <p:sp>
        <p:nvSpPr>
          <p:cNvPr id="258" name=""/>
          <p:cNvSpPr/>
          <p:nvPr/>
        </p:nvSpPr>
        <p:spPr>
          <a:xfrm flipV="1">
            <a:off x="7545240" y="4342680"/>
            <a:ext cx="360" cy="458640"/>
          </a:xfrm>
          <a:prstGeom prst="line">
            <a:avLst/>
          </a:prstGeom>
          <a:ln w="0">
            <a:solidFill>
              <a:srgbClr val="3465a4"/>
            </a:solidFill>
            <a:tailEnd len="med" type="triangle" w="med"/>
          </a:ln>
        </p:spPr>
        <p:style>
          <a:lnRef idx="0"/>
          <a:fillRef idx="0"/>
          <a:effectRef idx="0"/>
          <a:fontRef idx="minor"/>
        </p:style>
        <p:txBody>
          <a:bodyPr lIns="90000" rIns="90000" tIns="360000" bIns="360000" anchor="ctr" anchorCtr="1">
            <a:noAutofit/>
          </a:bodyPr>
          <a:p>
            <a:endParaRPr b="0" lang="en-US" sz="1800" spc="-1" strike="noStrike">
              <a:solidFill>
                <a:srgbClr val="000000"/>
              </a:solidFill>
              <a:latin typeface="Arial"/>
              <a:ea typeface="DejaVu Sans"/>
            </a:endParaRPr>
          </a:p>
        </p:txBody>
      </p:sp>
      <p:sp>
        <p:nvSpPr>
          <p:cNvPr id="259" name=""/>
          <p:cNvSpPr/>
          <p:nvPr/>
        </p:nvSpPr>
        <p:spPr>
          <a:xfrm>
            <a:off x="7086600" y="1371600"/>
            <a:ext cx="4342680" cy="601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Classification models used:</a:t>
            </a:r>
            <a:endParaRPr b="0" lang="en-US" sz="1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Logistic Regression</a:t>
            </a:r>
            <a:endParaRPr b="0" lang="en-US" sz="1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Support Vector Machine</a:t>
            </a:r>
            <a:endParaRPr b="0" lang="en-US" sz="1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Decision Tree Classifier</a:t>
            </a:r>
            <a:endParaRPr b="0" lang="en-US" sz="1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K-Nearest Neighbors</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149031DD-9DE9-4F82-9CAF-65B66CF3950C}"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0" name="Content Placeholder 2"/>
          <p:cNvSpPr/>
          <p:nvPr/>
        </p:nvSpPr>
        <p:spPr>
          <a:xfrm>
            <a:off x="840960" y="1600200"/>
            <a:ext cx="10588320" cy="4342680"/>
          </a:xfrm>
          <a:prstGeom prst="rect">
            <a:avLst/>
          </a:prstGeom>
          <a:noFill/>
          <a:ln w="0">
            <a:noFill/>
          </a:ln>
        </p:spPr>
        <p:style>
          <a:lnRef idx="0"/>
          <a:fillRef idx="0"/>
          <a:effectRef idx="0"/>
          <a:fontRef idx="minor"/>
        </p:style>
        <p:txBody>
          <a:bodyPr lIns="90000" rIns="90000" tIns="45000" bIns="45000" anchor="t">
            <a:normAutofit fontScale="82000"/>
          </a:bodyPr>
          <a:p>
            <a:pPr>
              <a:lnSpc>
                <a:spcPct val="100000"/>
              </a:lnSpc>
              <a:spcBef>
                <a:spcPts val="1400"/>
              </a:spcBef>
            </a:pPr>
            <a:r>
              <a:rPr b="1" lang="en-US" sz="2200" spc="-1" strike="noStrike">
                <a:solidFill>
                  <a:schemeClr val="accent3">
                    <a:lumMod val="25000"/>
                  </a:schemeClr>
                </a:solidFill>
                <a:latin typeface="Abadi"/>
                <a:ea typeface="DejaVu Sans"/>
              </a:rPr>
              <a:t>Exploratory data analysis results:</a:t>
            </a:r>
            <a:endParaRPr b="0" lang="en-US" sz="2200" spc="-1" strike="noStrike">
              <a:solidFill>
                <a:srgbClr val="000000"/>
              </a:solidFill>
              <a:latin typeface="Arial"/>
            </a:endParaRPr>
          </a:p>
          <a:p>
            <a:pPr>
              <a:lnSpc>
                <a:spcPct val="100000"/>
              </a:lnSpc>
              <a:spcBef>
                <a:spcPts val="1400"/>
              </a:spcBef>
            </a:pPr>
            <a:r>
              <a:rPr b="0" lang="en-US" sz="2200" spc="-1" strike="noStrike">
                <a:solidFill>
                  <a:schemeClr val="accent3">
                    <a:lumMod val="25000"/>
                  </a:schemeClr>
                </a:solidFill>
                <a:latin typeface="Abadi"/>
                <a:ea typeface="DejaVu Sans"/>
              </a:rPr>
              <a:t>• </a:t>
            </a:r>
            <a:r>
              <a:rPr b="0" lang="en-US" sz="2200" spc="-1" strike="noStrike">
                <a:solidFill>
                  <a:schemeClr val="accent3">
                    <a:lumMod val="25000"/>
                  </a:schemeClr>
                </a:solidFill>
                <a:latin typeface="Abadi"/>
                <a:ea typeface="DejaVu Sans"/>
              </a:rPr>
              <a:t>Space X uses 4 different launch sites.</a:t>
            </a:r>
            <a:endParaRPr b="0" lang="en-US" sz="2200" spc="-1" strike="noStrike">
              <a:solidFill>
                <a:srgbClr val="000000"/>
              </a:solidFill>
              <a:latin typeface="Arial"/>
            </a:endParaRPr>
          </a:p>
          <a:p>
            <a:pPr>
              <a:lnSpc>
                <a:spcPct val="100000"/>
              </a:lnSpc>
              <a:spcBef>
                <a:spcPts val="1400"/>
              </a:spcBef>
            </a:pPr>
            <a:r>
              <a:rPr b="0" lang="en-US" sz="2200" spc="-1" strike="noStrike">
                <a:solidFill>
                  <a:schemeClr val="accent3">
                    <a:lumMod val="25000"/>
                  </a:schemeClr>
                </a:solidFill>
                <a:latin typeface="Abadi"/>
                <a:ea typeface="DejaVu Sans"/>
              </a:rPr>
              <a:t>• </a:t>
            </a:r>
            <a:r>
              <a:rPr b="0" lang="en-US" sz="2200" spc="-1" strike="noStrike">
                <a:solidFill>
                  <a:schemeClr val="accent3">
                    <a:lumMod val="25000"/>
                  </a:schemeClr>
                </a:solidFill>
                <a:latin typeface="Abadi"/>
                <a:ea typeface="DejaVu Sans"/>
              </a:rPr>
              <a:t>The first launches were done to Space X itself and NASA.</a:t>
            </a:r>
            <a:endParaRPr b="0" lang="en-US" sz="2200" spc="-1" strike="noStrike">
              <a:solidFill>
                <a:srgbClr val="000000"/>
              </a:solidFill>
              <a:latin typeface="Arial"/>
            </a:endParaRPr>
          </a:p>
          <a:p>
            <a:pPr>
              <a:lnSpc>
                <a:spcPct val="100000"/>
              </a:lnSpc>
              <a:spcBef>
                <a:spcPts val="1400"/>
              </a:spcBef>
            </a:pPr>
            <a:r>
              <a:rPr b="0" lang="en-US" sz="2200" spc="-1" strike="noStrike">
                <a:solidFill>
                  <a:schemeClr val="accent3">
                    <a:lumMod val="25000"/>
                  </a:schemeClr>
                </a:solidFill>
                <a:latin typeface="Abadi"/>
                <a:ea typeface="DejaVu Sans"/>
              </a:rPr>
              <a:t>• </a:t>
            </a:r>
            <a:r>
              <a:rPr b="0" lang="en-US" sz="2200" spc="-1" strike="noStrike">
                <a:solidFill>
                  <a:schemeClr val="accent3">
                    <a:lumMod val="25000"/>
                  </a:schemeClr>
                </a:solidFill>
                <a:latin typeface="Abadi"/>
                <a:ea typeface="DejaVu Sans"/>
              </a:rPr>
              <a:t>The average payload of F9 v1.1 booster is 2,928 kg.</a:t>
            </a:r>
            <a:endParaRPr b="0" lang="en-US" sz="2200" spc="-1" strike="noStrike">
              <a:solidFill>
                <a:srgbClr val="000000"/>
              </a:solidFill>
              <a:latin typeface="Arial"/>
            </a:endParaRPr>
          </a:p>
          <a:p>
            <a:pPr>
              <a:lnSpc>
                <a:spcPct val="100000"/>
              </a:lnSpc>
              <a:spcBef>
                <a:spcPts val="1400"/>
              </a:spcBef>
            </a:pPr>
            <a:r>
              <a:rPr b="0" lang="en-US" sz="2200" spc="-1" strike="noStrike">
                <a:solidFill>
                  <a:schemeClr val="accent3">
                    <a:lumMod val="25000"/>
                  </a:schemeClr>
                </a:solidFill>
                <a:latin typeface="Abadi"/>
                <a:ea typeface="DejaVu Sans"/>
              </a:rPr>
              <a:t>• </a:t>
            </a:r>
            <a:r>
              <a:rPr b="0" lang="en-US" sz="2200" spc="-1" strike="noStrike">
                <a:solidFill>
                  <a:schemeClr val="accent3">
                    <a:lumMod val="25000"/>
                  </a:schemeClr>
                </a:solidFill>
                <a:latin typeface="Abadi"/>
                <a:ea typeface="DejaVu Sans"/>
              </a:rPr>
              <a:t>The first success landing outcome happened in 2015 fiver year after the first launch.</a:t>
            </a:r>
            <a:endParaRPr b="0" lang="en-US" sz="2200" spc="-1" strike="noStrike">
              <a:solidFill>
                <a:srgbClr val="000000"/>
              </a:solidFill>
              <a:latin typeface="Arial"/>
            </a:endParaRPr>
          </a:p>
          <a:p>
            <a:pPr>
              <a:lnSpc>
                <a:spcPct val="100000"/>
              </a:lnSpc>
              <a:spcBef>
                <a:spcPts val="1400"/>
              </a:spcBef>
            </a:pPr>
            <a:r>
              <a:rPr b="0" lang="en-US" sz="2200" spc="-1" strike="noStrike">
                <a:solidFill>
                  <a:schemeClr val="accent3">
                    <a:lumMod val="25000"/>
                  </a:schemeClr>
                </a:solidFill>
                <a:latin typeface="Abadi"/>
                <a:ea typeface="DejaVu Sans"/>
              </a:rPr>
              <a:t>• </a:t>
            </a:r>
            <a:r>
              <a:rPr b="0" lang="en-US" sz="2200" spc="-1" strike="noStrike">
                <a:solidFill>
                  <a:schemeClr val="accent3">
                    <a:lumMod val="25000"/>
                  </a:schemeClr>
                </a:solidFill>
                <a:latin typeface="Abadi"/>
                <a:ea typeface="DejaVu Sans"/>
              </a:rPr>
              <a:t>Many Falcon 9 booster versions were successful at landing in drone ships having payload above the average.</a:t>
            </a:r>
            <a:endParaRPr b="0" lang="en-US" sz="2200" spc="-1" strike="noStrike">
              <a:solidFill>
                <a:srgbClr val="000000"/>
              </a:solidFill>
              <a:latin typeface="Arial"/>
            </a:endParaRPr>
          </a:p>
          <a:p>
            <a:pPr>
              <a:lnSpc>
                <a:spcPct val="100000"/>
              </a:lnSpc>
              <a:spcBef>
                <a:spcPts val="1400"/>
              </a:spcBef>
            </a:pPr>
            <a:r>
              <a:rPr b="0" lang="en-US" sz="2200" spc="-1" strike="noStrike">
                <a:solidFill>
                  <a:schemeClr val="accent3">
                    <a:lumMod val="25000"/>
                  </a:schemeClr>
                </a:solidFill>
                <a:latin typeface="Abadi"/>
                <a:ea typeface="DejaVu Sans"/>
              </a:rPr>
              <a:t>• </a:t>
            </a:r>
            <a:r>
              <a:rPr b="0" lang="en-US" sz="2200" spc="-1" strike="noStrike">
                <a:solidFill>
                  <a:schemeClr val="accent3">
                    <a:lumMod val="25000"/>
                  </a:schemeClr>
                </a:solidFill>
                <a:latin typeface="Abadi"/>
                <a:ea typeface="DejaVu Sans"/>
              </a:rPr>
              <a:t>Almost 100% of mission outcomes were successful.</a:t>
            </a:r>
            <a:endParaRPr b="0" lang="en-US" sz="2200" spc="-1" strike="noStrike">
              <a:solidFill>
                <a:srgbClr val="000000"/>
              </a:solidFill>
              <a:latin typeface="Arial"/>
            </a:endParaRPr>
          </a:p>
          <a:p>
            <a:pPr>
              <a:lnSpc>
                <a:spcPct val="100000"/>
              </a:lnSpc>
              <a:spcBef>
                <a:spcPts val="1400"/>
              </a:spcBef>
            </a:pPr>
            <a:r>
              <a:rPr b="0" lang="en-US" sz="2200" spc="-1" strike="noStrike">
                <a:solidFill>
                  <a:schemeClr val="accent3">
                    <a:lumMod val="25000"/>
                  </a:schemeClr>
                </a:solidFill>
                <a:latin typeface="Abadi"/>
                <a:ea typeface="DejaVu Sans"/>
              </a:rPr>
              <a:t>• </a:t>
            </a:r>
            <a:r>
              <a:rPr b="0" lang="en-US" sz="2200" spc="-1" strike="noStrike">
                <a:solidFill>
                  <a:schemeClr val="accent3">
                    <a:lumMod val="25000"/>
                  </a:schemeClr>
                </a:solidFill>
                <a:latin typeface="Abadi"/>
                <a:ea typeface="DejaVu Sans"/>
              </a:rPr>
              <a:t>Two booster versions failed at landing in drone ships in 2015: F9 v1.1 B1012 and F9 v1.1 B1015.</a:t>
            </a:r>
            <a:endParaRPr b="0" lang="en-US" sz="2200" spc="-1" strike="noStrike">
              <a:solidFill>
                <a:srgbClr val="000000"/>
              </a:solidFill>
              <a:latin typeface="Arial"/>
            </a:endParaRPr>
          </a:p>
          <a:p>
            <a:pPr>
              <a:lnSpc>
                <a:spcPct val="100000"/>
              </a:lnSpc>
              <a:spcBef>
                <a:spcPts val="1400"/>
              </a:spcBef>
            </a:pPr>
            <a:r>
              <a:rPr b="0" lang="en-US" sz="2200" spc="-1" strike="noStrike">
                <a:solidFill>
                  <a:schemeClr val="accent3">
                    <a:lumMod val="25000"/>
                  </a:schemeClr>
                </a:solidFill>
                <a:latin typeface="Abadi"/>
                <a:ea typeface="DejaVu Sans"/>
              </a:rPr>
              <a:t>• </a:t>
            </a:r>
            <a:r>
              <a:rPr b="0" lang="en-US" sz="2200" spc="-1" strike="noStrike">
                <a:solidFill>
                  <a:schemeClr val="accent3">
                    <a:lumMod val="25000"/>
                  </a:schemeClr>
                </a:solidFill>
                <a:latin typeface="Abadi"/>
                <a:ea typeface="DejaVu Sans"/>
              </a:rPr>
              <a:t>The ratio of successful landing outcomes increased as years passed.</a:t>
            </a:r>
            <a:endParaRPr b="0" lang="en-US" sz="2200" spc="-1" strike="noStrike">
              <a:solidFill>
                <a:srgbClr val="000000"/>
              </a:solidFill>
              <a:latin typeface="Arial"/>
            </a:endParaRPr>
          </a:p>
          <a:p>
            <a:pPr>
              <a:lnSpc>
                <a:spcPct val="90000"/>
              </a:lnSpc>
              <a:spcBef>
                <a:spcPts val="499"/>
              </a:spcBef>
            </a:pPr>
            <a:endParaRPr b="0" lang="en-US" sz="1800" spc="-1" strike="noStrike">
              <a:solidFill>
                <a:srgbClr val="000000"/>
              </a:solidFill>
              <a:latin typeface="Arial"/>
            </a:endParaRPr>
          </a:p>
          <a:p>
            <a:pPr marL="457200">
              <a:lnSpc>
                <a:spcPct val="90000"/>
              </a:lnSpc>
              <a:spcBef>
                <a:spcPts val="499"/>
              </a:spcBef>
              <a:tabLst>
                <a:tab algn="l" pos="0"/>
              </a:tabLst>
            </a:pPr>
            <a:endParaRPr b="0" lang="en-US" sz="1800" spc="-1" strike="noStrike">
              <a:solidFill>
                <a:srgbClr val="000000"/>
              </a:solidFill>
              <a:latin typeface="Arial"/>
            </a:endParaRPr>
          </a:p>
        </p:txBody>
      </p:sp>
      <p:sp>
        <p:nvSpPr>
          <p:cNvPr id="261"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Results</a:t>
            </a:r>
            <a:endParaRPr b="0" lang="en-US" sz="4000" spc="-1" strike="noStrike">
              <a:solidFill>
                <a:srgbClr val="000000"/>
              </a:solidFill>
              <a:latin typeface="Arial"/>
            </a:endParaRPr>
          </a:p>
        </p:txBody>
      </p:sp>
      <p:sp>
        <p:nvSpPr>
          <p:cNvPr id="2" name="PlaceHolder 1"/>
          <p:cNvSpPr>
            <a:spLocks noGrp="1"/>
          </p:cNvSpPr>
          <p:nvPr>
            <p:ph type="sldNum" idx="2"/>
          </p:nvPr>
        </p:nvSpPr>
        <p:spPr/>
        <p:txBody>
          <a:bodyPr/>
          <a:p>
            <a:fld id="{B9D36AA0-E656-4D26-8DD5-1D99A8ACD4DB}"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2" name="Title 3"/>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Results</a:t>
            </a:r>
            <a:endParaRPr b="0" lang="en-US" sz="4000" spc="-1" strike="noStrike">
              <a:solidFill>
                <a:srgbClr val="000000"/>
              </a:solidFill>
              <a:latin typeface="Arial"/>
            </a:endParaRPr>
          </a:p>
        </p:txBody>
      </p:sp>
      <p:sp>
        <p:nvSpPr>
          <p:cNvPr id="263" name=""/>
          <p:cNvSpPr/>
          <p:nvPr/>
        </p:nvSpPr>
        <p:spPr>
          <a:xfrm>
            <a:off x="914400" y="1656000"/>
            <a:ext cx="10514880" cy="11134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Interactive mapping revealed  that launch sites are usually in safe places away from population and near the sea.</a:t>
            </a:r>
            <a:endParaRPr b="0" lang="en-US"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They also have good logistic infrastructure around.</a:t>
            </a:r>
            <a:endParaRPr b="0" lang="en-US"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Most launches happens at east cost launch sites.</a:t>
            </a:r>
            <a:endParaRPr b="0" lang="en-US" sz="1800" spc="-1" strike="noStrike">
              <a:solidFill>
                <a:srgbClr val="000000"/>
              </a:solidFill>
              <a:latin typeface="Arial"/>
            </a:endParaRPr>
          </a:p>
        </p:txBody>
      </p:sp>
      <p:pic>
        <p:nvPicPr>
          <p:cNvPr id="264" name="" descr=""/>
          <p:cNvPicPr/>
          <p:nvPr/>
        </p:nvPicPr>
        <p:blipFill>
          <a:blip r:embed="rId2"/>
          <a:stretch/>
        </p:blipFill>
        <p:spPr>
          <a:xfrm>
            <a:off x="1768320" y="2862360"/>
            <a:ext cx="8975160" cy="3309120"/>
          </a:xfrm>
          <a:prstGeom prst="rect">
            <a:avLst/>
          </a:prstGeom>
          <a:ln w="0">
            <a:solidFill>
              <a:srgbClr val="000000"/>
            </a:solidFill>
          </a:ln>
        </p:spPr>
      </p:pic>
      <p:sp>
        <p:nvSpPr>
          <p:cNvPr id="2" name="PlaceHolder 1"/>
          <p:cNvSpPr>
            <a:spLocks noGrp="1"/>
          </p:cNvSpPr>
          <p:nvPr>
            <p:ph type="sldNum" idx="2"/>
          </p:nvPr>
        </p:nvSpPr>
        <p:spPr/>
        <p:txBody>
          <a:bodyPr/>
          <a:p>
            <a:fld id="{A50849DB-FB74-45BC-B8A0-27ABB141D4F8}"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5" name="Title 4"/>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Results</a:t>
            </a:r>
            <a:endParaRPr b="0" lang="en-US" sz="4000" spc="-1" strike="noStrike">
              <a:solidFill>
                <a:srgbClr val="000000"/>
              </a:solidFill>
              <a:latin typeface="Arial"/>
            </a:endParaRPr>
          </a:p>
        </p:txBody>
      </p:sp>
      <p:sp>
        <p:nvSpPr>
          <p:cNvPr id="266" name=""/>
          <p:cNvSpPr/>
          <p:nvPr/>
        </p:nvSpPr>
        <p:spPr>
          <a:xfrm>
            <a:off x="796320" y="1600200"/>
            <a:ext cx="10632960" cy="685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Predictive Analysis showed that Decision Tree Classifier is the best model to predict successful landings, having accuracy of approximately 87%, and a similar test accuracy to other models.</a:t>
            </a:r>
            <a:endParaRPr b="0" lang="en-US" sz="1800" spc="-1" strike="noStrike">
              <a:solidFill>
                <a:srgbClr val="000000"/>
              </a:solidFill>
              <a:latin typeface="Arial"/>
            </a:endParaRPr>
          </a:p>
        </p:txBody>
      </p:sp>
      <p:pic>
        <p:nvPicPr>
          <p:cNvPr id="267" name="" descr=""/>
          <p:cNvPicPr/>
          <p:nvPr/>
        </p:nvPicPr>
        <p:blipFill>
          <a:blip r:embed="rId2"/>
          <a:stretch/>
        </p:blipFill>
        <p:spPr>
          <a:xfrm>
            <a:off x="1828800" y="3429000"/>
            <a:ext cx="3332520" cy="932400"/>
          </a:xfrm>
          <a:prstGeom prst="rect">
            <a:avLst/>
          </a:prstGeom>
          <a:ln w="0">
            <a:solidFill>
              <a:srgbClr val="000000"/>
            </a:solidFill>
          </a:ln>
        </p:spPr>
      </p:pic>
      <p:pic>
        <p:nvPicPr>
          <p:cNvPr id="268" name="" descr=""/>
          <p:cNvPicPr/>
          <p:nvPr/>
        </p:nvPicPr>
        <p:blipFill>
          <a:blip r:embed="rId3"/>
          <a:stretch/>
        </p:blipFill>
        <p:spPr>
          <a:xfrm>
            <a:off x="6629400" y="2625120"/>
            <a:ext cx="3564720" cy="2860560"/>
          </a:xfrm>
          <a:prstGeom prst="rect">
            <a:avLst/>
          </a:prstGeom>
          <a:ln w="0">
            <a:solidFill>
              <a:srgbClr val="000000"/>
            </a:solidFill>
          </a:ln>
        </p:spPr>
      </p:pic>
      <p:sp>
        <p:nvSpPr>
          <p:cNvPr id="2" name="PlaceHolder 1"/>
          <p:cNvSpPr>
            <a:spLocks noGrp="1"/>
          </p:cNvSpPr>
          <p:nvPr>
            <p:ph type="sldNum" idx="2"/>
          </p:nvPr>
        </p:nvSpPr>
        <p:spPr/>
        <p:txBody>
          <a:bodyPr/>
          <a:p>
            <a:fld id="{3E026A9E-63DE-43AB-8A4E-E0CCC6C8A1E8}"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1040" cy="399600"/>
          </a:xfrm>
          <a:prstGeom prst="rect">
            <a:avLst/>
          </a:prstGeom>
          <a:noFill/>
          <a:ln w="0">
            <a:noFill/>
          </a:ln>
        </p:spPr>
        <p:txBody>
          <a:bodyPr lIns="90000" rIns="90000" tIns="45000" bIns="45000" anchor="ctr">
            <a:norm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60C66E5A-C138-4F56-879A-929AC35EDC89}" type="slidenum">
              <a:rPr b="0" lang="en-US" sz="1600" spc="-1" strike="noStrike">
                <a:solidFill>
                  <a:srgbClr val="1c7ddb"/>
                </a:solidFill>
                <a:latin typeface="Abadi"/>
              </a:rPr>
              <a:t>2</a:t>
            </a:fld>
            <a:endParaRPr b="0" lang="en-US" sz="1600" spc="-1" strike="noStrike">
              <a:solidFill>
                <a:srgbClr val="000000"/>
              </a:solidFill>
              <a:latin typeface="Times New Roman"/>
            </a:endParaRPr>
          </a:p>
        </p:txBody>
      </p:sp>
      <p:sp>
        <p:nvSpPr>
          <p:cNvPr id="167" name="Content Placeholder 2"/>
          <p:cNvSpPr/>
          <p:nvPr/>
        </p:nvSpPr>
        <p:spPr>
          <a:xfrm>
            <a:off x="958680" y="2113200"/>
            <a:ext cx="5164920" cy="331884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Executive Summary</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Introduction</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Methodology</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Results</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Conclusion</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Appendix</a:t>
            </a:r>
            <a:endParaRPr b="0" lang="en-US" sz="2200" spc="-1" strike="noStrike">
              <a:solidFill>
                <a:srgbClr val="000000"/>
              </a:solidFill>
              <a:latin typeface="Arial"/>
            </a:endParaRPr>
          </a:p>
        </p:txBody>
      </p:sp>
      <p:sp>
        <p:nvSpPr>
          <p:cNvPr id="168"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Table of Contents</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9" name="TextBox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0"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Flight Number vs. Launch Site</a:t>
            </a:r>
            <a:endParaRPr b="0" lang="en-US" sz="4000" spc="-1" strike="noStrike">
              <a:solidFill>
                <a:srgbClr val="000000"/>
              </a:solidFill>
              <a:latin typeface="Arial"/>
            </a:endParaRPr>
          </a:p>
        </p:txBody>
      </p:sp>
      <p:pic>
        <p:nvPicPr>
          <p:cNvPr id="271" name="" descr=""/>
          <p:cNvPicPr/>
          <p:nvPr/>
        </p:nvPicPr>
        <p:blipFill>
          <a:blip r:embed="rId2"/>
          <a:stretch/>
        </p:blipFill>
        <p:spPr>
          <a:xfrm>
            <a:off x="811080" y="1600200"/>
            <a:ext cx="10618200" cy="2584080"/>
          </a:xfrm>
          <a:prstGeom prst="rect">
            <a:avLst/>
          </a:prstGeom>
          <a:ln w="0">
            <a:solidFill>
              <a:srgbClr val="000000"/>
            </a:solidFill>
          </a:ln>
        </p:spPr>
      </p:pic>
      <p:sp>
        <p:nvSpPr>
          <p:cNvPr id="272" name=""/>
          <p:cNvSpPr txBox="1"/>
          <p:nvPr/>
        </p:nvSpPr>
        <p:spPr>
          <a:xfrm>
            <a:off x="1143000" y="4572000"/>
            <a:ext cx="10058400" cy="1600200"/>
          </a:xfrm>
          <a:prstGeom prst="rect">
            <a:avLst/>
          </a:prstGeom>
          <a:noFill/>
          <a:ln w="0">
            <a:noFill/>
          </a:ln>
        </p:spPr>
        <p:txBody>
          <a:bodyPr lIns="90000" rIns="90000" tIns="45000" bIns="45000" anchor="t">
            <a:noAutofit/>
          </a:bodyPr>
          <a:p>
            <a:pPr marL="216000" indent="-216000">
              <a:lnSpc>
                <a:spcPct val="100000"/>
              </a:lnSpc>
              <a:spcBef>
                <a:spcPts val="283"/>
              </a:spcBef>
              <a:spcAft>
                <a:spcPts val="283"/>
              </a:spcAft>
              <a:buClr>
                <a:srgbClr val="000000"/>
              </a:buClr>
              <a:buSzPct val="45000"/>
              <a:buFont typeface="Wingdings" charset="2"/>
              <a:buChar char=""/>
            </a:pPr>
            <a:r>
              <a:rPr b="0" lang="en-US" sz="1800" spc="-1" strike="noStrike">
                <a:solidFill>
                  <a:srgbClr val="000000"/>
                </a:solidFill>
                <a:latin typeface="Arial"/>
              </a:rPr>
              <a:t>The best launch site nowadays is CCAF5 SLC 40, where most of recent launches were successful.</a:t>
            </a:r>
            <a:endParaRPr b="0" lang="en-US" sz="1800" spc="-1" strike="noStrike">
              <a:solidFill>
                <a:srgbClr val="000000"/>
              </a:solidFill>
              <a:latin typeface="Arial"/>
              <a:ea typeface="Microsoft YaHei"/>
            </a:endParaRPr>
          </a:p>
          <a:p>
            <a:pPr marL="216000" indent="-216000">
              <a:lnSpc>
                <a:spcPct val="100000"/>
              </a:lnSpc>
              <a:spcBef>
                <a:spcPts val="283"/>
              </a:spcBef>
              <a:spcAft>
                <a:spcPts val="283"/>
              </a:spcAft>
              <a:buClr>
                <a:srgbClr val="000000"/>
              </a:buClr>
              <a:buSzPct val="45000"/>
              <a:buFont typeface="Wingdings" charset="2"/>
              <a:buChar char=""/>
            </a:pPr>
            <a:r>
              <a:rPr b="0" lang="en-US" sz="1800" spc="-1" strike="noStrike">
                <a:solidFill>
                  <a:srgbClr val="000000"/>
                </a:solidFill>
                <a:latin typeface="Arial"/>
              </a:rPr>
              <a:t>In second place there’s VAFB SLC 4E, and in third place KSC LC 39A.</a:t>
            </a:r>
            <a:endParaRPr b="0" lang="en-US" sz="1800" spc="-1" strike="noStrike">
              <a:solidFill>
                <a:srgbClr val="000000"/>
              </a:solidFill>
              <a:latin typeface="Arial"/>
              <a:ea typeface="Microsoft YaHei"/>
            </a:endParaRPr>
          </a:p>
          <a:p>
            <a:pPr marL="216000" indent="-216000">
              <a:lnSpc>
                <a:spcPct val="100000"/>
              </a:lnSpc>
              <a:spcBef>
                <a:spcPts val="283"/>
              </a:spcBef>
              <a:spcAft>
                <a:spcPts val="283"/>
              </a:spcAft>
              <a:buClr>
                <a:srgbClr val="000000"/>
              </a:buClr>
              <a:buSzPct val="45000"/>
              <a:buFont typeface="Wingdings" charset="2"/>
              <a:buChar char=""/>
            </a:pPr>
            <a:r>
              <a:rPr b="0" lang="en-US" sz="1800" spc="-1" strike="noStrike">
                <a:solidFill>
                  <a:srgbClr val="000000"/>
                </a:solidFill>
                <a:latin typeface="Arial"/>
              </a:rPr>
              <a:t>The general success rate has improved over time for all sites.</a:t>
            </a:r>
            <a:endParaRPr b="0" lang="en-US" sz="1800" spc="-1" strike="noStrike">
              <a:solidFill>
                <a:srgbClr val="000000"/>
              </a:solidFill>
              <a:latin typeface="Arial"/>
              <a:ea typeface="Microsoft YaHei"/>
            </a:endParaRPr>
          </a:p>
        </p:txBody>
      </p:sp>
      <p:sp>
        <p:nvSpPr>
          <p:cNvPr id="2" name="PlaceHolder 1"/>
          <p:cNvSpPr>
            <a:spLocks noGrp="1"/>
          </p:cNvSpPr>
          <p:nvPr>
            <p:ph type="sldNum" idx="2"/>
          </p:nvPr>
        </p:nvSpPr>
        <p:spPr/>
        <p:txBody>
          <a:bodyPr/>
          <a:p>
            <a:fld id="{C511F0C0-A1A7-40F9-99C8-50C5C8C38179}"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3"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Payload vs. Launch Site</a:t>
            </a:r>
            <a:endParaRPr b="0" lang="en-US" sz="4000" spc="-1" strike="noStrike">
              <a:solidFill>
                <a:srgbClr val="000000"/>
              </a:solidFill>
              <a:latin typeface="Arial"/>
            </a:endParaRPr>
          </a:p>
        </p:txBody>
      </p:sp>
      <p:pic>
        <p:nvPicPr>
          <p:cNvPr id="274" name="" descr=""/>
          <p:cNvPicPr/>
          <p:nvPr/>
        </p:nvPicPr>
        <p:blipFill>
          <a:blip r:embed="rId2"/>
          <a:stretch/>
        </p:blipFill>
        <p:spPr>
          <a:xfrm>
            <a:off x="457200" y="1600200"/>
            <a:ext cx="11304000" cy="2748600"/>
          </a:xfrm>
          <a:prstGeom prst="rect">
            <a:avLst/>
          </a:prstGeom>
          <a:ln w="0">
            <a:solidFill>
              <a:srgbClr val="000000"/>
            </a:solidFill>
          </a:ln>
        </p:spPr>
      </p:pic>
      <p:sp>
        <p:nvSpPr>
          <p:cNvPr id="275" name=""/>
          <p:cNvSpPr txBox="1"/>
          <p:nvPr/>
        </p:nvSpPr>
        <p:spPr>
          <a:xfrm>
            <a:off x="685800" y="4572000"/>
            <a:ext cx="10744200" cy="1371600"/>
          </a:xfrm>
          <a:prstGeom prst="rect">
            <a:avLst/>
          </a:prstGeom>
          <a:noFill/>
          <a:ln w="0">
            <a:noFill/>
          </a:ln>
        </p:spPr>
        <p:txBody>
          <a:bodyPr lIns="90000" rIns="90000" tIns="45000" bIns="45000" anchor="t">
            <a:noAutofit/>
          </a:bodyPr>
          <a:p>
            <a:pPr marL="216000" indent="-216000">
              <a:lnSpc>
                <a:spcPct val="100000"/>
              </a:lnSpc>
              <a:spcBef>
                <a:spcPts val="283"/>
              </a:spcBef>
              <a:spcAft>
                <a:spcPts val="283"/>
              </a:spcAft>
              <a:buClr>
                <a:srgbClr val="000000"/>
              </a:buClr>
              <a:buSzPct val="45000"/>
              <a:buFont typeface="Wingdings" charset="2"/>
              <a:buChar char=""/>
            </a:pPr>
            <a:r>
              <a:rPr b="0" lang="en-US" sz="1800" spc="-1" strike="noStrike">
                <a:solidFill>
                  <a:srgbClr val="000000"/>
                </a:solidFill>
                <a:latin typeface="Arial"/>
              </a:rPr>
              <a:t>Payloads over 9,000kg (about the weight of a school bus) have excellent success rate.</a:t>
            </a:r>
            <a:endParaRPr b="0" lang="en-US" sz="1800" spc="-1" strike="noStrike">
              <a:solidFill>
                <a:srgbClr val="000000"/>
              </a:solidFill>
              <a:latin typeface="Arial"/>
              <a:ea typeface="Microsoft YaHei"/>
            </a:endParaRPr>
          </a:p>
          <a:p>
            <a:pPr marL="216000" indent="-216000">
              <a:lnSpc>
                <a:spcPct val="100000"/>
              </a:lnSpc>
              <a:spcBef>
                <a:spcPts val="283"/>
              </a:spcBef>
              <a:spcAft>
                <a:spcPts val="283"/>
              </a:spcAft>
              <a:buClr>
                <a:srgbClr val="000000"/>
              </a:buClr>
              <a:buSzPct val="45000"/>
              <a:buFont typeface="Wingdings" charset="2"/>
              <a:buChar char=""/>
            </a:pPr>
            <a:r>
              <a:rPr b="0" lang="en-US" sz="1800" spc="-1" strike="noStrike">
                <a:solidFill>
                  <a:srgbClr val="000000"/>
                </a:solidFill>
                <a:latin typeface="Arial"/>
              </a:rPr>
              <a:t>Payloads over 12,000kg seems to be possible only on CCAFS SLC 40 and KSC LC 39A launch sites.</a:t>
            </a:r>
            <a:endParaRPr b="0" lang="en-US" sz="1800" spc="-1" strike="noStrike">
              <a:solidFill>
                <a:srgbClr val="000000"/>
              </a:solidFill>
              <a:latin typeface="Arial"/>
              <a:ea typeface="Microsoft YaHei"/>
            </a:endParaRPr>
          </a:p>
        </p:txBody>
      </p:sp>
      <p:sp>
        <p:nvSpPr>
          <p:cNvPr id="2" name="PlaceHolder 1"/>
          <p:cNvSpPr>
            <a:spLocks noGrp="1"/>
          </p:cNvSpPr>
          <p:nvPr>
            <p:ph type="sldNum" idx="2"/>
          </p:nvPr>
        </p:nvSpPr>
        <p:spPr/>
        <p:txBody>
          <a:bodyPr/>
          <a:p>
            <a:fld id="{47294B64-2D03-4C2C-8953-E91D6957CCE1}"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6"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Success Rate vs. Orbit Type</a:t>
            </a:r>
            <a:endParaRPr b="0" lang="en-US" sz="4000" spc="-1" strike="noStrike">
              <a:solidFill>
                <a:srgbClr val="000000"/>
              </a:solidFill>
              <a:latin typeface="Arial"/>
            </a:endParaRPr>
          </a:p>
        </p:txBody>
      </p:sp>
      <p:pic>
        <p:nvPicPr>
          <p:cNvPr id="277" name="" descr=""/>
          <p:cNvPicPr/>
          <p:nvPr/>
        </p:nvPicPr>
        <p:blipFill>
          <a:blip r:embed="rId2"/>
          <a:stretch/>
        </p:blipFill>
        <p:spPr>
          <a:xfrm>
            <a:off x="914400" y="1600200"/>
            <a:ext cx="4609440" cy="4256640"/>
          </a:xfrm>
          <a:prstGeom prst="rect">
            <a:avLst/>
          </a:prstGeom>
          <a:ln w="0">
            <a:solidFill>
              <a:srgbClr val="000000"/>
            </a:solidFill>
          </a:ln>
        </p:spPr>
      </p:pic>
      <p:sp>
        <p:nvSpPr>
          <p:cNvPr id="278" name=""/>
          <p:cNvSpPr txBox="1"/>
          <p:nvPr/>
        </p:nvSpPr>
        <p:spPr>
          <a:xfrm>
            <a:off x="5715000" y="1720440"/>
            <a:ext cx="4854600" cy="3673800"/>
          </a:xfrm>
          <a:prstGeom prst="rect">
            <a:avLst/>
          </a:prstGeom>
          <a:noFill/>
          <a:ln w="0">
            <a:noFill/>
          </a:ln>
        </p:spPr>
        <p:txBody>
          <a:bodyPr lIns="90000" rIns="90000" tIns="45000" bIns="45000" anchor="t">
            <a:noAutofit/>
          </a:bodyPr>
          <a:p>
            <a:r>
              <a:rPr b="0" lang="en-US" sz="1800" spc="-1" strike="noStrike">
                <a:solidFill>
                  <a:srgbClr val="000000"/>
                </a:solidFill>
                <a:latin typeface="Arial"/>
              </a:rPr>
              <a:t>The biggest success rates (100%) happens when lauching to orbits:</a:t>
            </a:r>
            <a:endParaRPr b="0" lang="en-US" sz="1800" spc="-1" strike="noStrike">
              <a:solidFill>
                <a:srgbClr val="000000"/>
              </a:solidFill>
              <a:latin typeface="Arial"/>
            </a:endParaRPr>
          </a:p>
          <a:p>
            <a:pPr marL="216000" indent="-216000">
              <a:buClr>
                <a:srgbClr val="000000"/>
              </a:buClr>
              <a:buSzPct val="45000"/>
              <a:buFont typeface="Wingdings" charset="2"/>
              <a:buChar char=""/>
            </a:pPr>
            <a:r>
              <a:rPr b="0" lang="en-US" sz="1800" spc="-1" strike="noStrike">
                <a:solidFill>
                  <a:srgbClr val="000000"/>
                </a:solidFill>
                <a:latin typeface="Arial"/>
              </a:rPr>
              <a:t>ES-L1</a:t>
            </a:r>
            <a:endParaRPr b="0" lang="en-US" sz="1800" spc="-1" strike="noStrike">
              <a:solidFill>
                <a:srgbClr val="000000"/>
              </a:solidFill>
              <a:latin typeface="Arial"/>
            </a:endParaRPr>
          </a:p>
          <a:p>
            <a:pPr marL="216000" indent="-216000">
              <a:buClr>
                <a:srgbClr val="000000"/>
              </a:buClr>
              <a:buSzPct val="45000"/>
              <a:buFont typeface="Wingdings" charset="2"/>
              <a:buChar char=""/>
            </a:pPr>
            <a:r>
              <a:rPr b="0" lang="en-US" sz="1800" spc="-1" strike="noStrike">
                <a:solidFill>
                  <a:srgbClr val="000000"/>
                </a:solidFill>
                <a:latin typeface="Arial"/>
              </a:rPr>
              <a:t>GEO</a:t>
            </a:r>
            <a:endParaRPr b="0" lang="en-US" sz="1800" spc="-1" strike="noStrike">
              <a:solidFill>
                <a:srgbClr val="000000"/>
              </a:solidFill>
              <a:latin typeface="Arial"/>
            </a:endParaRPr>
          </a:p>
          <a:p>
            <a:pPr marL="216000" indent="-216000">
              <a:buClr>
                <a:srgbClr val="000000"/>
              </a:buClr>
              <a:buSzPct val="45000"/>
              <a:buFont typeface="Wingdings" charset="2"/>
              <a:buChar char=""/>
            </a:pPr>
            <a:r>
              <a:rPr b="0" lang="en-US" sz="1800" spc="-1" strike="noStrike">
                <a:solidFill>
                  <a:srgbClr val="000000"/>
                </a:solidFill>
                <a:latin typeface="Arial"/>
              </a:rPr>
              <a:t>HEO</a:t>
            </a:r>
            <a:endParaRPr b="0" lang="en-US" sz="1800" spc="-1" strike="noStrike">
              <a:solidFill>
                <a:srgbClr val="000000"/>
              </a:solidFill>
              <a:latin typeface="Arial"/>
            </a:endParaRPr>
          </a:p>
          <a:p>
            <a:pPr marL="216000" indent="-216000">
              <a:buClr>
                <a:srgbClr val="000000"/>
              </a:buClr>
              <a:buSzPct val="45000"/>
              <a:buFont typeface="Wingdings" charset="2"/>
              <a:buChar char=""/>
            </a:pPr>
            <a:r>
              <a:rPr b="0" lang="en-US" sz="1800" spc="-1" strike="noStrike">
                <a:solidFill>
                  <a:srgbClr val="000000"/>
                </a:solidFill>
                <a:latin typeface="Arial"/>
              </a:rPr>
              <a:t>SSO</a:t>
            </a:r>
            <a:endParaRPr b="0" lang="en-US" sz="1800" spc="-1" strike="noStrike">
              <a:solidFill>
                <a:srgbClr val="000000"/>
              </a:solidFill>
              <a:latin typeface="Arial"/>
            </a:endParaRPr>
          </a:p>
          <a:p>
            <a:pPr marL="216000" indent="-216000">
              <a:buClr>
                <a:srgbClr val="000000"/>
              </a:buClr>
              <a:buSzPct val="45000"/>
              <a:buFont typeface="Wingdings" charset="2"/>
              <a:buChar char=""/>
            </a:pPr>
            <a:endParaRPr b="0" lang="en-US" sz="1800" spc="-1" strike="noStrike">
              <a:solidFill>
                <a:srgbClr val="000000"/>
              </a:solidFill>
              <a:latin typeface="Arial"/>
            </a:endParaRPr>
          </a:p>
          <a:p>
            <a:r>
              <a:rPr b="0" lang="en-US" sz="1800" spc="-1" strike="noStrike">
                <a:solidFill>
                  <a:srgbClr val="000000"/>
                </a:solidFill>
                <a:latin typeface="Arial"/>
              </a:rPr>
              <a:t>Followed closely by:</a:t>
            </a:r>
            <a:endParaRPr b="0" lang="en-US" sz="1800" spc="-1" strike="noStrike">
              <a:solidFill>
                <a:srgbClr val="000000"/>
              </a:solidFill>
              <a:latin typeface="Arial"/>
            </a:endParaRPr>
          </a:p>
          <a:p>
            <a:pPr marL="216000" indent="-216000">
              <a:buClr>
                <a:srgbClr val="000000"/>
              </a:buClr>
              <a:buSzPct val="45000"/>
              <a:buFont typeface="Wingdings" charset="2"/>
              <a:buChar char=""/>
            </a:pPr>
            <a:r>
              <a:rPr b="0" lang="en-US" sz="1800" spc="-1" strike="noStrike">
                <a:solidFill>
                  <a:srgbClr val="000000"/>
                </a:solidFill>
                <a:latin typeface="Arial"/>
              </a:rPr>
              <a:t>VLEO (above 80%)</a:t>
            </a:r>
            <a:endParaRPr b="0" lang="en-US" sz="1800" spc="-1" strike="noStrike">
              <a:solidFill>
                <a:srgbClr val="000000"/>
              </a:solidFill>
              <a:latin typeface="Arial"/>
            </a:endParaRPr>
          </a:p>
          <a:p>
            <a:pPr marL="216000" indent="-216000">
              <a:buClr>
                <a:srgbClr val="000000"/>
              </a:buClr>
              <a:buSzPct val="45000"/>
              <a:buFont typeface="Wingdings" charset="2"/>
              <a:buChar char=""/>
            </a:pPr>
            <a:endParaRPr b="0" lang="en-US" sz="1800" spc="-1" strike="noStrike">
              <a:solidFill>
                <a:srgbClr val="000000"/>
              </a:solidFill>
              <a:latin typeface="Arial"/>
            </a:endParaRPr>
          </a:p>
          <a:p>
            <a:pPr marL="216000" indent="-216000">
              <a:buClr>
                <a:srgbClr val="000000"/>
              </a:buClr>
              <a:buSzPct val="45000"/>
              <a:buFont typeface="Wingdings" charset="2"/>
              <a:buChar char=""/>
            </a:pPr>
            <a:endParaRPr b="0" lang="en-US" sz="1800" spc="-1" strike="noStrike">
              <a:solidFill>
                <a:srgbClr val="000000"/>
              </a:solidFill>
              <a:latin typeface="Arial"/>
            </a:endParaRPr>
          </a:p>
          <a:p>
            <a:r>
              <a:rPr b="0" lang="en-US" sz="1800" spc="-1" strike="noStrike">
                <a:solidFill>
                  <a:srgbClr val="000000"/>
                </a:solidFill>
                <a:latin typeface="Arial"/>
              </a:rPr>
              <a:t>Note that a high success rate might be due to luck if the orbit has been used only a handful of times.</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C861E26F-2EF2-4B3C-AB89-5DE556FC6855}"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9"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Flight Number vs. Orbit Type</a:t>
            </a:r>
            <a:endParaRPr b="0" lang="en-US" sz="4000" spc="-1" strike="noStrike">
              <a:solidFill>
                <a:srgbClr val="000000"/>
              </a:solidFill>
              <a:latin typeface="Arial"/>
            </a:endParaRPr>
          </a:p>
        </p:txBody>
      </p:sp>
      <p:pic>
        <p:nvPicPr>
          <p:cNvPr id="280" name="" descr=""/>
          <p:cNvPicPr/>
          <p:nvPr/>
        </p:nvPicPr>
        <p:blipFill>
          <a:blip r:embed="rId2"/>
          <a:stretch/>
        </p:blipFill>
        <p:spPr>
          <a:xfrm>
            <a:off x="685800" y="1600200"/>
            <a:ext cx="10743480" cy="2617560"/>
          </a:xfrm>
          <a:prstGeom prst="rect">
            <a:avLst/>
          </a:prstGeom>
          <a:ln w="0">
            <a:solidFill>
              <a:srgbClr val="000000"/>
            </a:solidFill>
          </a:ln>
        </p:spPr>
      </p:pic>
      <p:sp>
        <p:nvSpPr>
          <p:cNvPr id="281" name=""/>
          <p:cNvSpPr txBox="1"/>
          <p:nvPr/>
        </p:nvSpPr>
        <p:spPr>
          <a:xfrm>
            <a:off x="914400" y="4572000"/>
            <a:ext cx="10058400" cy="1371600"/>
          </a:xfrm>
          <a:prstGeom prst="rect">
            <a:avLst/>
          </a:prstGeom>
          <a:noFill/>
          <a:ln w="0">
            <a:noFill/>
          </a:ln>
        </p:spPr>
        <p:txBody>
          <a:bodyPr lIns="90000" rIns="90000" tIns="45000" bIns="45000" anchor="t">
            <a:noAutofit/>
          </a:bodyPr>
          <a:p>
            <a:pPr marL="216000" indent="-216000">
              <a:lnSpc>
                <a:spcPct val="100000"/>
              </a:lnSpc>
              <a:spcBef>
                <a:spcPts val="283"/>
              </a:spcBef>
              <a:spcAft>
                <a:spcPts val="283"/>
              </a:spcAft>
              <a:buClr>
                <a:srgbClr val="000000"/>
              </a:buClr>
              <a:buSzPct val="45000"/>
              <a:buFont typeface="Wingdings" charset="2"/>
              <a:buChar char=""/>
            </a:pPr>
            <a:r>
              <a:rPr b="0" lang="en-US" sz="1800" spc="-1" strike="noStrike">
                <a:solidFill>
                  <a:srgbClr val="000000"/>
                </a:solidFill>
                <a:latin typeface="Arial"/>
              </a:rPr>
              <a:t>Observations:</a:t>
            </a:r>
            <a:endParaRPr b="0" lang="en-US" sz="1800" spc="-1" strike="noStrike">
              <a:solidFill>
                <a:srgbClr val="000000"/>
              </a:solidFill>
              <a:latin typeface="Arial"/>
              <a:ea typeface="Microsoft YaHei"/>
            </a:endParaRPr>
          </a:p>
          <a:p>
            <a:pPr marL="360000">
              <a:lnSpc>
                <a:spcPct val="100000"/>
              </a:lnSpc>
              <a:spcBef>
                <a:spcPts val="283"/>
              </a:spcBef>
              <a:spcAft>
                <a:spcPts val="283"/>
              </a:spcAft>
              <a:buClr>
                <a:srgbClr val="000000"/>
              </a:buClr>
              <a:buSzPct val="45000"/>
              <a:buFont typeface="Wingdings" charset="2"/>
              <a:buChar char=""/>
            </a:pPr>
            <a:r>
              <a:rPr b="0" lang="en-US" sz="1800" spc="-1" strike="noStrike">
                <a:solidFill>
                  <a:srgbClr val="000000"/>
                </a:solidFill>
                <a:latin typeface="Arial"/>
              </a:rPr>
              <a:t>Success rate improved over time regardless of the orbit.</a:t>
            </a:r>
            <a:endParaRPr b="0" lang="en-US" sz="1800" spc="-1" strike="noStrike">
              <a:solidFill>
                <a:srgbClr val="000000"/>
              </a:solidFill>
              <a:latin typeface="Arial"/>
              <a:ea typeface="Microsoft YaHei"/>
            </a:endParaRPr>
          </a:p>
          <a:p>
            <a:pPr marL="360000">
              <a:lnSpc>
                <a:spcPct val="100000"/>
              </a:lnSpc>
              <a:spcBef>
                <a:spcPts val="283"/>
              </a:spcBef>
              <a:spcAft>
                <a:spcPts val="283"/>
              </a:spcAft>
              <a:buClr>
                <a:srgbClr val="000000"/>
              </a:buClr>
              <a:buSzPct val="45000"/>
              <a:buFont typeface="Wingdings" charset="2"/>
              <a:buChar char=""/>
            </a:pPr>
            <a:r>
              <a:rPr b="0" lang="en-US" sz="1800" spc="-1" strike="noStrike">
                <a:solidFill>
                  <a:srgbClr val="000000"/>
                </a:solidFill>
                <a:latin typeface="Arial"/>
              </a:rPr>
              <a:t>VLEO orbit seems a new business opportunity. We saw that it had a lowers success rate than others (80% vs 100%) but it has had many more attempts.</a:t>
            </a:r>
            <a:endParaRPr b="0" lang="en-US" sz="1800" spc="-1" strike="noStrike">
              <a:solidFill>
                <a:srgbClr val="000000"/>
              </a:solidFill>
              <a:latin typeface="Arial"/>
              <a:ea typeface="Microsoft YaHei"/>
            </a:endParaRPr>
          </a:p>
        </p:txBody>
      </p:sp>
      <p:sp>
        <p:nvSpPr>
          <p:cNvPr id="2" name="PlaceHolder 1"/>
          <p:cNvSpPr>
            <a:spLocks noGrp="1"/>
          </p:cNvSpPr>
          <p:nvPr>
            <p:ph type="sldNum" idx="2"/>
          </p:nvPr>
        </p:nvSpPr>
        <p:spPr/>
        <p:txBody>
          <a:bodyPr/>
          <a:p>
            <a:fld id="{3F58278E-A27C-405C-BBDE-1D49D69EA9A8}"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2"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Payload vs. Orbit Type</a:t>
            </a:r>
            <a:endParaRPr b="0" lang="en-US" sz="4000" spc="-1" strike="noStrike">
              <a:solidFill>
                <a:srgbClr val="000000"/>
              </a:solidFill>
              <a:latin typeface="Arial"/>
            </a:endParaRPr>
          </a:p>
        </p:txBody>
      </p:sp>
      <p:pic>
        <p:nvPicPr>
          <p:cNvPr id="283" name="" descr=""/>
          <p:cNvPicPr/>
          <p:nvPr/>
        </p:nvPicPr>
        <p:blipFill>
          <a:blip r:embed="rId2"/>
          <a:stretch/>
        </p:blipFill>
        <p:spPr>
          <a:xfrm>
            <a:off x="914400" y="1600200"/>
            <a:ext cx="10389600" cy="2531160"/>
          </a:xfrm>
          <a:prstGeom prst="rect">
            <a:avLst/>
          </a:prstGeom>
          <a:ln w="0">
            <a:solidFill>
              <a:srgbClr val="000000"/>
            </a:solidFill>
          </a:ln>
        </p:spPr>
      </p:pic>
      <p:sp>
        <p:nvSpPr>
          <p:cNvPr id="284" name=""/>
          <p:cNvSpPr txBox="1"/>
          <p:nvPr/>
        </p:nvSpPr>
        <p:spPr>
          <a:xfrm>
            <a:off x="1143000" y="4357440"/>
            <a:ext cx="10058400" cy="1586160"/>
          </a:xfrm>
          <a:prstGeom prst="rect">
            <a:avLst/>
          </a:prstGeom>
          <a:noFill/>
          <a:ln w="0">
            <a:noFill/>
          </a:ln>
        </p:spPr>
        <p:txBody>
          <a:bodyPr lIns="90000" rIns="90000" tIns="45000" bIns="45000" anchor="t">
            <a:noAutofit/>
          </a:bodyPr>
          <a:p>
            <a:pPr>
              <a:lnSpc>
                <a:spcPct val="100000"/>
              </a:lnSpc>
              <a:spcBef>
                <a:spcPts val="283"/>
              </a:spcBef>
              <a:spcAft>
                <a:spcPts val="283"/>
              </a:spcAft>
            </a:pPr>
            <a:r>
              <a:rPr b="0" lang="en-US" sz="1800" spc="-1" strike="noStrike">
                <a:solidFill>
                  <a:srgbClr val="000000"/>
                </a:solidFill>
                <a:latin typeface="Arial"/>
              </a:rPr>
              <a:t>Observations:</a:t>
            </a:r>
            <a:endParaRPr b="0" lang="en-US" sz="1800" spc="-1" strike="noStrike">
              <a:solidFill>
                <a:srgbClr val="000000"/>
              </a:solidFill>
              <a:latin typeface="Arial"/>
              <a:ea typeface="Microsoft YaHei"/>
            </a:endParaRPr>
          </a:p>
          <a:p>
            <a:pPr marL="216000" indent="-216000">
              <a:lnSpc>
                <a:spcPct val="100000"/>
              </a:lnSpc>
              <a:spcBef>
                <a:spcPts val="283"/>
              </a:spcBef>
              <a:spcAft>
                <a:spcPts val="283"/>
              </a:spcAft>
              <a:buClr>
                <a:srgbClr val="000000"/>
              </a:buClr>
              <a:buSzPct val="45000"/>
              <a:buFont typeface="Wingdings" charset="2"/>
              <a:buChar char=""/>
            </a:pPr>
            <a:r>
              <a:rPr b="0" lang="en-US" sz="1800" spc="-1" strike="noStrike">
                <a:solidFill>
                  <a:srgbClr val="000000"/>
                </a:solidFill>
                <a:latin typeface="Arial"/>
              </a:rPr>
              <a:t>There is no significant relationship between payload and success rate to orbit GTO.</a:t>
            </a:r>
            <a:endParaRPr b="0" lang="en-US" sz="1800" spc="-1" strike="noStrike">
              <a:solidFill>
                <a:srgbClr val="000000"/>
              </a:solidFill>
              <a:latin typeface="Arial"/>
              <a:ea typeface="Microsoft YaHei"/>
            </a:endParaRPr>
          </a:p>
          <a:p>
            <a:pPr marL="216000" indent="-216000">
              <a:lnSpc>
                <a:spcPct val="100000"/>
              </a:lnSpc>
              <a:spcBef>
                <a:spcPts val="283"/>
              </a:spcBef>
              <a:spcAft>
                <a:spcPts val="283"/>
              </a:spcAft>
              <a:buClr>
                <a:srgbClr val="000000"/>
              </a:buClr>
              <a:buSzPct val="45000"/>
              <a:buFont typeface="Wingdings" charset="2"/>
              <a:buChar char=""/>
            </a:pPr>
            <a:r>
              <a:rPr b="0" lang="en-US" sz="1800" spc="-1" strike="noStrike">
                <a:solidFill>
                  <a:srgbClr val="000000"/>
                </a:solidFill>
                <a:latin typeface="Arial"/>
              </a:rPr>
              <a:t>ISS orbit has the widest range of payload and a good rate of success.</a:t>
            </a:r>
            <a:endParaRPr b="0" lang="en-US" sz="1800" spc="-1" strike="noStrike">
              <a:solidFill>
                <a:srgbClr val="000000"/>
              </a:solidFill>
              <a:latin typeface="Arial"/>
              <a:ea typeface="Microsoft YaHei"/>
            </a:endParaRPr>
          </a:p>
          <a:p>
            <a:pPr marL="216000" indent="-216000">
              <a:lnSpc>
                <a:spcPct val="100000"/>
              </a:lnSpc>
              <a:spcBef>
                <a:spcPts val="283"/>
              </a:spcBef>
              <a:spcAft>
                <a:spcPts val="283"/>
              </a:spcAft>
              <a:buClr>
                <a:srgbClr val="000000"/>
              </a:buClr>
              <a:buSzPct val="45000"/>
              <a:buFont typeface="Wingdings" charset="2"/>
              <a:buChar char=""/>
            </a:pPr>
            <a:r>
              <a:rPr b="0" lang="en-US" sz="1800" spc="-1" strike="noStrike">
                <a:solidFill>
                  <a:srgbClr val="000000"/>
                </a:solidFill>
                <a:latin typeface="Arial"/>
              </a:rPr>
              <a:t>There are very few launches to the orbits SO and GEO, and of a significantly high payload.</a:t>
            </a:r>
            <a:endParaRPr b="0" lang="en-US" sz="1800" spc="-1" strike="noStrike">
              <a:solidFill>
                <a:srgbClr val="000000"/>
              </a:solidFill>
              <a:latin typeface="Arial"/>
              <a:ea typeface="Microsoft YaHei"/>
            </a:endParaRPr>
          </a:p>
        </p:txBody>
      </p:sp>
      <p:sp>
        <p:nvSpPr>
          <p:cNvPr id="2" name="PlaceHolder 1"/>
          <p:cNvSpPr>
            <a:spLocks noGrp="1"/>
          </p:cNvSpPr>
          <p:nvPr>
            <p:ph type="sldNum" idx="2"/>
          </p:nvPr>
        </p:nvSpPr>
        <p:spPr/>
        <p:txBody>
          <a:bodyPr/>
          <a:p>
            <a:fld id="{17CEF311-DD76-4BF0-B030-8478A73429A1}"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5"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Launch Success Yearly Trend</a:t>
            </a:r>
            <a:endParaRPr b="0" lang="en-US" sz="4000" spc="-1" strike="noStrike">
              <a:solidFill>
                <a:srgbClr val="000000"/>
              </a:solidFill>
              <a:latin typeface="Arial"/>
            </a:endParaRPr>
          </a:p>
        </p:txBody>
      </p:sp>
      <p:pic>
        <p:nvPicPr>
          <p:cNvPr id="286" name="" descr=""/>
          <p:cNvPicPr/>
          <p:nvPr/>
        </p:nvPicPr>
        <p:blipFill>
          <a:blip r:embed="rId2"/>
          <a:stretch/>
        </p:blipFill>
        <p:spPr>
          <a:xfrm>
            <a:off x="1000440" y="1609920"/>
            <a:ext cx="5399640" cy="4332960"/>
          </a:xfrm>
          <a:prstGeom prst="rect">
            <a:avLst/>
          </a:prstGeom>
          <a:ln w="0">
            <a:solidFill>
              <a:srgbClr val="000000"/>
            </a:solidFill>
          </a:ln>
        </p:spPr>
      </p:pic>
      <p:sp>
        <p:nvSpPr>
          <p:cNvPr id="287" name=""/>
          <p:cNvSpPr txBox="1"/>
          <p:nvPr/>
        </p:nvSpPr>
        <p:spPr>
          <a:xfrm>
            <a:off x="6629400" y="1828800"/>
            <a:ext cx="4847040" cy="1770120"/>
          </a:xfrm>
          <a:prstGeom prst="rect">
            <a:avLst/>
          </a:prstGeom>
          <a:noFill/>
          <a:ln w="0">
            <a:noFill/>
          </a:ln>
        </p:spPr>
        <p:txBody>
          <a:bodyPr lIns="90000" rIns="90000" tIns="45000" bIns="45000" anchor="t">
            <a:noAutofit/>
          </a:bodyPr>
          <a:p>
            <a:pPr>
              <a:lnSpc>
                <a:spcPct val="100000"/>
              </a:lnSpc>
              <a:spcBef>
                <a:spcPts val="283"/>
              </a:spcBef>
              <a:spcAft>
                <a:spcPts val="283"/>
              </a:spcAft>
            </a:pPr>
            <a:r>
              <a:rPr b="0" lang="en-US" sz="1800" spc="-1" strike="noStrike">
                <a:solidFill>
                  <a:srgbClr val="000000"/>
                </a:solidFill>
                <a:latin typeface="Arial"/>
              </a:rPr>
              <a:t>Observations:</a:t>
            </a:r>
            <a:endParaRPr b="0" lang="en-US" sz="1800" spc="-1" strike="noStrike">
              <a:solidFill>
                <a:srgbClr val="000000"/>
              </a:solidFill>
              <a:latin typeface="Arial"/>
              <a:ea typeface="Microsoft YaHei"/>
            </a:endParaRPr>
          </a:p>
          <a:p>
            <a:pPr marL="216000" indent="-216000">
              <a:lnSpc>
                <a:spcPct val="100000"/>
              </a:lnSpc>
              <a:spcBef>
                <a:spcPts val="283"/>
              </a:spcBef>
              <a:spcAft>
                <a:spcPts val="283"/>
              </a:spcAft>
              <a:buClr>
                <a:srgbClr val="000000"/>
              </a:buClr>
              <a:buSzPct val="45000"/>
              <a:buFont typeface="Wingdings" charset="2"/>
              <a:buChar char=""/>
            </a:pPr>
            <a:r>
              <a:rPr b="0" lang="en-US" sz="1800" spc="-1" strike="noStrike">
                <a:solidFill>
                  <a:srgbClr val="000000"/>
                </a:solidFill>
                <a:latin typeface="Arial"/>
              </a:rPr>
              <a:t>Success rate started increasing in 2013 and kept rising until 2020 (with a dip in 2018).</a:t>
            </a:r>
            <a:endParaRPr b="0" lang="en-US" sz="1800" spc="-1" strike="noStrike">
              <a:solidFill>
                <a:srgbClr val="000000"/>
              </a:solidFill>
              <a:latin typeface="Arial"/>
              <a:ea typeface="Microsoft YaHei"/>
            </a:endParaRPr>
          </a:p>
          <a:p>
            <a:pPr marL="216000" indent="-216000">
              <a:lnSpc>
                <a:spcPct val="100000"/>
              </a:lnSpc>
              <a:spcBef>
                <a:spcPts val="283"/>
              </a:spcBef>
              <a:spcAft>
                <a:spcPts val="283"/>
              </a:spcAft>
              <a:buClr>
                <a:srgbClr val="000000"/>
              </a:buClr>
              <a:buSzPct val="45000"/>
              <a:buFont typeface="Wingdings" charset="2"/>
              <a:buChar char=""/>
            </a:pPr>
            <a:r>
              <a:rPr b="0" lang="en-US" sz="1800" spc="-1" strike="noStrike">
                <a:solidFill>
                  <a:srgbClr val="000000"/>
                </a:solidFill>
                <a:latin typeface="Arial"/>
              </a:rPr>
              <a:t>It seems that the first three years were a period of experimentation of the technology in its infancy.</a:t>
            </a:r>
            <a:endParaRPr b="0" lang="en-US" sz="1800" spc="-1" strike="noStrike">
              <a:solidFill>
                <a:srgbClr val="000000"/>
              </a:solidFill>
              <a:latin typeface="Arial"/>
              <a:ea typeface="Microsoft YaHei"/>
            </a:endParaRPr>
          </a:p>
        </p:txBody>
      </p:sp>
      <p:sp>
        <p:nvSpPr>
          <p:cNvPr id="2" name="PlaceHolder 1"/>
          <p:cNvSpPr>
            <a:spLocks noGrp="1"/>
          </p:cNvSpPr>
          <p:nvPr>
            <p:ph type="sldNum" idx="2"/>
          </p:nvPr>
        </p:nvSpPr>
        <p:spPr/>
        <p:txBody>
          <a:bodyPr/>
          <a:p>
            <a:fld id="{C5507D5D-69AD-4EDD-92C5-43A6CC65A473}"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8"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All Launch Site Names</a:t>
            </a:r>
            <a:endParaRPr b="0" lang="en-US" sz="4000" spc="-1" strike="noStrike">
              <a:solidFill>
                <a:srgbClr val="000000"/>
              </a:solidFill>
              <a:latin typeface="Arial"/>
            </a:endParaRPr>
          </a:p>
        </p:txBody>
      </p:sp>
      <p:pic>
        <p:nvPicPr>
          <p:cNvPr id="289" name="" descr=""/>
          <p:cNvPicPr/>
          <p:nvPr/>
        </p:nvPicPr>
        <p:blipFill>
          <a:blip r:embed="rId2"/>
          <a:stretch/>
        </p:blipFill>
        <p:spPr>
          <a:xfrm>
            <a:off x="7745040" y="3229920"/>
            <a:ext cx="1170360" cy="1342080"/>
          </a:xfrm>
          <a:prstGeom prst="rect">
            <a:avLst/>
          </a:prstGeom>
          <a:ln w="0">
            <a:solidFill>
              <a:srgbClr val="000000"/>
            </a:solidFill>
          </a:ln>
        </p:spPr>
      </p:pic>
      <p:pic>
        <p:nvPicPr>
          <p:cNvPr id="290" name="" descr=""/>
          <p:cNvPicPr/>
          <p:nvPr/>
        </p:nvPicPr>
        <p:blipFill>
          <a:blip r:embed="rId3"/>
          <a:stretch/>
        </p:blipFill>
        <p:spPr>
          <a:xfrm>
            <a:off x="2000880" y="3657600"/>
            <a:ext cx="3256920" cy="618480"/>
          </a:xfrm>
          <a:prstGeom prst="rect">
            <a:avLst/>
          </a:prstGeom>
          <a:ln w="0">
            <a:noFill/>
          </a:ln>
        </p:spPr>
      </p:pic>
      <p:sp>
        <p:nvSpPr>
          <p:cNvPr id="291" name=""/>
          <p:cNvSpPr/>
          <p:nvPr/>
        </p:nvSpPr>
        <p:spPr>
          <a:xfrm>
            <a:off x="5943600" y="3657600"/>
            <a:ext cx="1143000" cy="685800"/>
          </a:xfrm>
          <a:prstGeom prst="rightArrow">
            <a:avLst>
              <a:gd name="adj1" fmla="val 50000"/>
              <a:gd name="adj2" fmla="val 41667"/>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292" name="PlaceHolder 4"/>
          <p:cNvSpPr txBox="1"/>
          <p:nvPr/>
        </p:nvSpPr>
        <p:spPr>
          <a:xfrm>
            <a:off x="772560" y="1600200"/>
            <a:ext cx="9743400" cy="1146240"/>
          </a:xfrm>
          <a:prstGeom prst="rect">
            <a:avLst/>
          </a:prstGeom>
          <a:noFill/>
          <a:ln w="0">
            <a:noFill/>
          </a:ln>
        </p:spPr>
        <p:txBody>
          <a:bodyPr lIns="90000" rIns="90000" tIns="45000" bIns="45000" anchor="t">
            <a:normAutofit/>
          </a:bodyPr>
          <a:p>
            <a:pPr>
              <a:lnSpc>
                <a:spcPct val="100000"/>
              </a:lnSpc>
              <a:spcBef>
                <a:spcPts val="1400"/>
              </a:spcBef>
              <a:tabLst>
                <a:tab algn="l" pos="0"/>
              </a:tabLst>
            </a:pPr>
            <a:r>
              <a:rPr b="0" lang="en-US" sz="2200" spc="-1" strike="noStrike">
                <a:solidFill>
                  <a:schemeClr val="accent3">
                    <a:lumMod val="25000"/>
                  </a:schemeClr>
                </a:solidFill>
                <a:latin typeface="Abadi"/>
              </a:rPr>
              <a:t>This query returned a list of all used launch sites:</a:t>
            </a:r>
            <a:endParaRPr b="0" lang="en-US" sz="2200" spc="-1" strike="noStrike">
              <a:solidFill>
                <a:srgbClr val="000000"/>
              </a:solidFill>
              <a:latin typeface="Arial"/>
            </a:endParaRPr>
          </a:p>
        </p:txBody>
      </p:sp>
      <p:sp>
        <p:nvSpPr>
          <p:cNvPr id="2" name="PlaceHolder 1"/>
          <p:cNvSpPr>
            <a:spLocks noGrp="1"/>
          </p:cNvSpPr>
          <p:nvPr>
            <p:ph type="sldNum" idx="2"/>
          </p:nvPr>
        </p:nvSpPr>
        <p:spPr/>
        <p:txBody>
          <a:bodyPr/>
          <a:p>
            <a:fld id="{C1DDEDBE-81BF-4C58-8C65-EF91BE85B45F}"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3" name="PlaceHolder 1"/>
          <p:cNvSpPr>
            <a:spLocks noGrp="1"/>
          </p:cNvSpPr>
          <p:nvPr>
            <p:ph/>
          </p:nvPr>
        </p:nvSpPr>
        <p:spPr>
          <a:xfrm>
            <a:off x="772200" y="1600200"/>
            <a:ext cx="9743400" cy="114624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This query found 5 records where launch sites begin with `KSC`:</a:t>
            </a:r>
            <a:endParaRPr b="0" lang="en-US" sz="2200" spc="-1" strike="noStrike">
              <a:solidFill>
                <a:srgbClr val="000000"/>
              </a:solidFill>
              <a:latin typeface="Arial"/>
            </a:endParaRPr>
          </a:p>
        </p:txBody>
      </p:sp>
      <p:sp>
        <p:nvSpPr>
          <p:cNvPr id="294"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Launch Site Names Begin with 'KSC'</a:t>
            </a:r>
            <a:endParaRPr b="0" lang="en-US" sz="4000" spc="-1" strike="noStrike">
              <a:solidFill>
                <a:srgbClr val="000000"/>
              </a:solidFill>
              <a:latin typeface="Arial"/>
            </a:endParaRPr>
          </a:p>
        </p:txBody>
      </p:sp>
      <p:pic>
        <p:nvPicPr>
          <p:cNvPr id="295" name="" descr=""/>
          <p:cNvPicPr/>
          <p:nvPr/>
        </p:nvPicPr>
        <p:blipFill>
          <a:blip r:embed="rId2"/>
          <a:stretch/>
        </p:blipFill>
        <p:spPr>
          <a:xfrm>
            <a:off x="1143000" y="3200400"/>
            <a:ext cx="4047480" cy="1161360"/>
          </a:xfrm>
          <a:prstGeom prst="rect">
            <a:avLst/>
          </a:prstGeom>
          <a:ln w="0">
            <a:noFill/>
          </a:ln>
        </p:spPr>
      </p:pic>
      <p:pic>
        <p:nvPicPr>
          <p:cNvPr id="296" name="" descr=""/>
          <p:cNvPicPr/>
          <p:nvPr/>
        </p:nvPicPr>
        <p:blipFill>
          <a:blip r:embed="rId3"/>
          <a:stretch/>
        </p:blipFill>
        <p:spPr>
          <a:xfrm>
            <a:off x="6858000" y="2971800"/>
            <a:ext cx="3628440" cy="1627920"/>
          </a:xfrm>
          <a:prstGeom prst="rect">
            <a:avLst/>
          </a:prstGeom>
          <a:ln w="0">
            <a:noFill/>
          </a:ln>
        </p:spPr>
      </p:pic>
      <p:sp>
        <p:nvSpPr>
          <p:cNvPr id="297" name=""/>
          <p:cNvSpPr/>
          <p:nvPr/>
        </p:nvSpPr>
        <p:spPr>
          <a:xfrm>
            <a:off x="5486400" y="3429000"/>
            <a:ext cx="1143000" cy="685800"/>
          </a:xfrm>
          <a:prstGeom prst="rightArrow">
            <a:avLst>
              <a:gd name="adj1" fmla="val 50000"/>
              <a:gd name="adj2" fmla="val 41667"/>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3" name="PlaceHolder 2"/>
          <p:cNvSpPr>
            <a:spLocks noGrp="1"/>
          </p:cNvSpPr>
          <p:nvPr>
            <p:ph type="sldNum" idx="2"/>
          </p:nvPr>
        </p:nvSpPr>
        <p:spPr/>
        <p:txBody>
          <a:bodyPr/>
          <a:p>
            <a:fld id="{0785DE9E-F182-47FC-AA09-2F1031FBC88F}"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8"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Total Payload Mass</a:t>
            </a:r>
            <a:endParaRPr b="0" lang="en-US" sz="4000" spc="-1" strike="noStrike">
              <a:solidFill>
                <a:srgbClr val="000000"/>
              </a:solidFill>
              <a:latin typeface="Arial"/>
            </a:endParaRPr>
          </a:p>
        </p:txBody>
      </p:sp>
      <p:pic>
        <p:nvPicPr>
          <p:cNvPr id="299" name="" descr=""/>
          <p:cNvPicPr/>
          <p:nvPr/>
        </p:nvPicPr>
        <p:blipFill>
          <a:blip r:embed="rId2"/>
          <a:stretch/>
        </p:blipFill>
        <p:spPr>
          <a:xfrm>
            <a:off x="1600200" y="3200400"/>
            <a:ext cx="3733200" cy="999360"/>
          </a:xfrm>
          <a:prstGeom prst="rect">
            <a:avLst/>
          </a:prstGeom>
          <a:ln w="0">
            <a:noFill/>
          </a:ln>
        </p:spPr>
      </p:pic>
      <p:pic>
        <p:nvPicPr>
          <p:cNvPr id="300" name="" descr=""/>
          <p:cNvPicPr/>
          <p:nvPr/>
        </p:nvPicPr>
        <p:blipFill>
          <a:blip r:embed="rId3"/>
          <a:stretch/>
        </p:blipFill>
        <p:spPr>
          <a:xfrm>
            <a:off x="6944400" y="3393000"/>
            <a:ext cx="1056600" cy="542160"/>
          </a:xfrm>
          <a:prstGeom prst="rect">
            <a:avLst/>
          </a:prstGeom>
          <a:ln w="0">
            <a:noFill/>
          </a:ln>
        </p:spPr>
      </p:pic>
      <p:sp>
        <p:nvSpPr>
          <p:cNvPr id="301" name="PlaceHolder 5"/>
          <p:cNvSpPr txBox="1"/>
          <p:nvPr/>
        </p:nvSpPr>
        <p:spPr>
          <a:xfrm>
            <a:off x="772560" y="1600200"/>
            <a:ext cx="9743400" cy="1146240"/>
          </a:xfrm>
          <a:prstGeom prst="rect">
            <a:avLst/>
          </a:prstGeom>
          <a:noFill/>
          <a:ln w="0">
            <a:noFill/>
          </a:ln>
        </p:spPr>
        <p:txBody>
          <a:bodyPr lIns="90000" rIns="90000" tIns="45000" bIns="45000" anchor="t">
            <a:normAutofit/>
          </a:bodyPr>
          <a:p>
            <a:pPr>
              <a:lnSpc>
                <a:spcPct val="100000"/>
              </a:lnSpc>
              <a:spcBef>
                <a:spcPts val="1400"/>
              </a:spcBef>
              <a:tabLst>
                <a:tab algn="l" pos="0"/>
              </a:tabLst>
            </a:pPr>
            <a:r>
              <a:rPr b="0" lang="en-US" sz="2200" spc="-1" strike="noStrike">
                <a:solidFill>
                  <a:schemeClr val="accent3">
                    <a:lumMod val="25000"/>
                  </a:schemeClr>
                </a:solidFill>
                <a:latin typeface="Abadi"/>
                <a:ea typeface="Microsoft YaHei"/>
              </a:rPr>
              <a:t>This query calculated </a:t>
            </a:r>
            <a:r>
              <a:rPr b="0" lang="en-US" sz="2200" spc="-1" strike="noStrike">
                <a:solidFill>
                  <a:schemeClr val="accent3">
                    <a:lumMod val="25000"/>
                  </a:schemeClr>
                </a:solidFill>
                <a:latin typeface="Abadi"/>
              </a:rPr>
              <a:t>the total payload carried by boosters from NASA:</a:t>
            </a:r>
            <a:endParaRPr b="0" lang="en-US" sz="2200" spc="-1" strike="noStrike">
              <a:solidFill>
                <a:srgbClr val="000000"/>
              </a:solidFill>
              <a:latin typeface="Arial"/>
            </a:endParaRPr>
          </a:p>
        </p:txBody>
      </p:sp>
      <p:sp>
        <p:nvSpPr>
          <p:cNvPr id="302" name=""/>
          <p:cNvSpPr/>
          <p:nvPr/>
        </p:nvSpPr>
        <p:spPr>
          <a:xfrm>
            <a:off x="5715000" y="3429000"/>
            <a:ext cx="914400" cy="457200"/>
          </a:xfrm>
          <a:prstGeom prst="rightArrow">
            <a:avLst>
              <a:gd name="adj1" fmla="val 50000"/>
              <a:gd name="adj2" fmla="val 50000"/>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B3A6589C-07BA-44C7-A092-2655791B2ACC}"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PlaceHolder 1"/>
          <p:cNvSpPr>
            <a:spLocks noGrp="1"/>
          </p:cNvSpPr>
          <p:nvPr>
            <p:ph type="sldNum" idx="11"/>
          </p:nvPr>
        </p:nvSpPr>
        <p:spPr>
          <a:xfrm>
            <a:off x="8714880" y="6025680"/>
            <a:ext cx="2741040" cy="39960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600" spc="-1" strike="noStrike">
                <a:solidFill>
                  <a:srgbClr val="1c7ddb"/>
                </a:solidFill>
                <a:latin typeface="Abadi"/>
              </a:defRPr>
            </a:lvl1pPr>
          </a:lstStyle>
          <a:p>
            <a:pPr indent="0" algn="r">
              <a:lnSpc>
                <a:spcPct val="100000"/>
              </a:lnSpc>
              <a:spcAft>
                <a:spcPts val="601"/>
              </a:spcAft>
              <a:buNone/>
              <a:tabLst>
                <a:tab algn="l" pos="0"/>
              </a:tabLst>
            </a:pPr>
            <a:fld id="{0BC1B403-9BF4-4588-BB01-2E5E915468D8}" type="slidenum">
              <a:rPr b="0" lang="en-US" sz="1600" spc="-1" strike="noStrike">
                <a:solidFill>
                  <a:srgbClr val="1c7ddb"/>
                </a:solidFill>
                <a:latin typeface="Abadi"/>
              </a:rPr>
              <a:t>3</a:t>
            </a:fld>
            <a:endParaRPr b="0" lang="en-US" sz="1600" spc="-1" strike="noStrike">
              <a:solidFill>
                <a:srgbClr val="000000"/>
              </a:solidFill>
              <a:latin typeface="Times New Roman"/>
            </a:endParaRPr>
          </a:p>
        </p:txBody>
      </p:sp>
      <p:sp>
        <p:nvSpPr>
          <p:cNvPr id="170" name="Content Placeholder 2"/>
          <p:cNvSpPr/>
          <p:nvPr/>
        </p:nvSpPr>
        <p:spPr>
          <a:xfrm>
            <a:off x="959040" y="1371600"/>
            <a:ext cx="4015800" cy="5027760"/>
          </a:xfrm>
          <a:prstGeom prst="rect">
            <a:avLst/>
          </a:prstGeom>
          <a:noFill/>
          <a:ln w="0">
            <a:noFill/>
          </a:ln>
        </p:spPr>
        <p:style>
          <a:lnRef idx="0"/>
          <a:fillRef idx="0"/>
          <a:effectRef idx="0"/>
          <a:fontRef idx="minor"/>
        </p:style>
        <p:txBody>
          <a:bodyPr lIns="90000" rIns="90000" tIns="45000" bIns="45000" anchor="t">
            <a:normAutofit fontScale="88000"/>
          </a:bodyPr>
          <a:p>
            <a:pPr marL="228600" indent="-228600">
              <a:lnSpc>
                <a:spcPct val="100000"/>
              </a:lnSpc>
              <a:spcBef>
                <a:spcPts val="1400"/>
              </a:spcBef>
              <a:buClr>
                <a:srgbClr val="000000"/>
              </a:buClr>
              <a:buFont typeface="Symbol"/>
              <a:buChar char=""/>
            </a:pPr>
            <a:r>
              <a:rPr b="0" lang="en-US" sz="2200" spc="-1" strike="noStrike">
                <a:solidFill>
                  <a:schemeClr val="accent3">
                    <a:lumMod val="25000"/>
                  </a:schemeClr>
                </a:solidFill>
                <a:latin typeface="Abadi"/>
                <a:ea typeface="DejaVu Sans"/>
              </a:rPr>
              <a:t>Summary of methodologies:</a:t>
            </a:r>
            <a:endParaRPr b="0" lang="en-US" sz="2200" spc="-1" strike="noStrike">
              <a:solidFill>
                <a:srgbClr val="000000"/>
              </a:solidFill>
              <a:latin typeface="Arial"/>
            </a:endParaRPr>
          </a:p>
          <a:p>
            <a:pPr lvl="1" marL="432000" indent="-216000">
              <a:lnSpc>
                <a:spcPct val="100000"/>
              </a:lnSpc>
              <a:spcBef>
                <a:spcPts val="1400"/>
              </a:spcBef>
              <a:buClr>
                <a:srgbClr val="000000"/>
              </a:buClr>
              <a:buSzPct val="45000"/>
              <a:buFont typeface="Symbol"/>
              <a:buChar char=""/>
            </a:pPr>
            <a:r>
              <a:rPr b="0" lang="en-US" sz="2200" spc="-1" strike="noStrike">
                <a:solidFill>
                  <a:schemeClr val="accent3">
                    <a:lumMod val="25000"/>
                  </a:schemeClr>
                </a:solidFill>
                <a:latin typeface="Abadi"/>
                <a:ea typeface="DejaVu Sans"/>
              </a:rPr>
              <a:t>Data collection: API, Web Scraping</a:t>
            </a:r>
            <a:endParaRPr b="0" lang="en-US" sz="2200" spc="-1" strike="noStrike">
              <a:solidFill>
                <a:srgbClr val="000000"/>
              </a:solidFill>
              <a:latin typeface="Arial"/>
            </a:endParaRPr>
          </a:p>
          <a:p>
            <a:pPr lvl="1" marL="432000" indent="-216000">
              <a:lnSpc>
                <a:spcPct val="100000"/>
              </a:lnSpc>
              <a:spcBef>
                <a:spcPts val="1400"/>
              </a:spcBef>
              <a:buClr>
                <a:srgbClr val="000000"/>
              </a:buClr>
              <a:buSzPct val="45000"/>
              <a:buFont typeface="Symbol"/>
              <a:buChar char=""/>
            </a:pPr>
            <a:r>
              <a:rPr b="0" lang="en-US" sz="2200" spc="-1" strike="noStrike">
                <a:solidFill>
                  <a:schemeClr val="accent3">
                    <a:lumMod val="25000"/>
                  </a:schemeClr>
                </a:solidFill>
                <a:latin typeface="Abadi"/>
                <a:ea typeface="DejaVu Sans"/>
              </a:rPr>
              <a:t>Data Wrangling, Exploratory Data Analysis (EDA) with Data Visualization</a:t>
            </a:r>
            <a:endParaRPr b="0" lang="en-US" sz="2200" spc="-1" strike="noStrike">
              <a:solidFill>
                <a:srgbClr val="000000"/>
              </a:solidFill>
              <a:latin typeface="Arial"/>
            </a:endParaRPr>
          </a:p>
          <a:p>
            <a:pPr lvl="1" marL="432000" indent="-216000">
              <a:lnSpc>
                <a:spcPct val="100000"/>
              </a:lnSpc>
              <a:spcBef>
                <a:spcPts val="1400"/>
              </a:spcBef>
              <a:buClr>
                <a:srgbClr val="000000"/>
              </a:buClr>
              <a:buSzPct val="45000"/>
              <a:buFont typeface="Symbol"/>
              <a:buChar char=""/>
            </a:pPr>
            <a:r>
              <a:rPr b="0" lang="en-US" sz="2200" spc="-1" strike="noStrike">
                <a:solidFill>
                  <a:schemeClr val="accent3">
                    <a:lumMod val="25000"/>
                  </a:schemeClr>
                </a:solidFill>
                <a:latin typeface="Abadi"/>
                <a:ea typeface="DejaVu Sans"/>
              </a:rPr>
              <a:t>EDA with SQL</a:t>
            </a:r>
            <a:endParaRPr b="0" lang="en-US" sz="2200" spc="-1" strike="noStrike">
              <a:solidFill>
                <a:srgbClr val="000000"/>
              </a:solidFill>
              <a:latin typeface="Arial"/>
            </a:endParaRPr>
          </a:p>
          <a:p>
            <a:pPr lvl="1" marL="432000" indent="-216000">
              <a:lnSpc>
                <a:spcPct val="100000"/>
              </a:lnSpc>
              <a:spcBef>
                <a:spcPts val="1400"/>
              </a:spcBef>
              <a:buClr>
                <a:srgbClr val="000000"/>
              </a:buClr>
              <a:buSzPct val="45000"/>
              <a:buFont typeface="Symbol"/>
              <a:buChar char=""/>
            </a:pPr>
            <a:r>
              <a:rPr b="0" lang="en-US" sz="2200" spc="-1" strike="noStrike">
                <a:solidFill>
                  <a:schemeClr val="accent3">
                    <a:lumMod val="25000"/>
                  </a:schemeClr>
                </a:solidFill>
                <a:latin typeface="Abadi"/>
                <a:ea typeface="DejaVu Sans"/>
              </a:rPr>
              <a:t>Interactive Map with Folium</a:t>
            </a:r>
            <a:endParaRPr b="0" lang="en-US" sz="2200" spc="-1" strike="noStrike">
              <a:solidFill>
                <a:srgbClr val="000000"/>
              </a:solidFill>
              <a:latin typeface="Arial"/>
            </a:endParaRPr>
          </a:p>
          <a:p>
            <a:pPr lvl="1" marL="432000" indent="-216000">
              <a:lnSpc>
                <a:spcPct val="100000"/>
              </a:lnSpc>
              <a:spcBef>
                <a:spcPts val="1400"/>
              </a:spcBef>
              <a:buClr>
                <a:srgbClr val="000000"/>
              </a:buClr>
              <a:buSzPct val="45000"/>
              <a:buFont typeface="Symbol"/>
              <a:buChar char=""/>
            </a:pPr>
            <a:r>
              <a:rPr b="0" lang="en-US" sz="2200" spc="-1" strike="noStrike">
                <a:solidFill>
                  <a:schemeClr val="accent3">
                    <a:lumMod val="25000"/>
                  </a:schemeClr>
                </a:solidFill>
                <a:latin typeface="Abadi"/>
                <a:ea typeface="DejaVu Sans"/>
              </a:rPr>
              <a:t>Dashboards with Plotly Dash</a:t>
            </a:r>
            <a:endParaRPr b="0" lang="en-US" sz="2200" spc="-1" strike="noStrike">
              <a:solidFill>
                <a:srgbClr val="000000"/>
              </a:solidFill>
              <a:latin typeface="Arial"/>
            </a:endParaRPr>
          </a:p>
          <a:p>
            <a:pPr lvl="1" marL="432000" indent="-216000">
              <a:lnSpc>
                <a:spcPct val="100000"/>
              </a:lnSpc>
              <a:spcBef>
                <a:spcPts val="1400"/>
              </a:spcBef>
              <a:buClr>
                <a:srgbClr val="000000"/>
              </a:buClr>
              <a:buSzPct val="45000"/>
              <a:buFont typeface="Symbol"/>
              <a:buChar char=""/>
            </a:pPr>
            <a:r>
              <a:rPr b="0" lang="en-US" sz="2200" spc="-1" strike="noStrike">
                <a:solidFill>
                  <a:schemeClr val="accent3">
                    <a:lumMod val="25000"/>
                  </a:schemeClr>
                </a:solidFill>
                <a:latin typeface="Abadi"/>
                <a:ea typeface="DejaVu Sans"/>
              </a:rPr>
              <a:t>Predictive Analysis</a:t>
            </a:r>
            <a:endParaRPr b="0" lang="en-US" sz="2200" spc="-1" strike="noStrike">
              <a:solidFill>
                <a:srgbClr val="000000"/>
              </a:solidFill>
              <a:latin typeface="Arial"/>
            </a:endParaRPr>
          </a:p>
        </p:txBody>
      </p:sp>
      <p:sp>
        <p:nvSpPr>
          <p:cNvPr id="171"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Executive Summary</a:t>
            </a:r>
            <a:endParaRPr b="0" lang="en-US" sz="4000" spc="-1" strike="noStrike">
              <a:solidFill>
                <a:srgbClr val="000000"/>
              </a:solidFill>
              <a:latin typeface="Arial"/>
            </a:endParaRPr>
          </a:p>
        </p:txBody>
      </p:sp>
      <p:sp>
        <p:nvSpPr>
          <p:cNvPr id="172" name="Content Placeholder 1"/>
          <p:cNvSpPr/>
          <p:nvPr/>
        </p:nvSpPr>
        <p:spPr>
          <a:xfrm>
            <a:off x="6269760" y="1371600"/>
            <a:ext cx="4015800" cy="502776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00000"/>
              </a:lnSpc>
              <a:spcBef>
                <a:spcPts val="1400"/>
              </a:spcBef>
              <a:buClr>
                <a:srgbClr val="292929"/>
              </a:buClr>
              <a:buFont typeface="Symbol"/>
              <a:buChar char=""/>
            </a:pPr>
            <a:r>
              <a:rPr b="0" lang="en-US" sz="2200" spc="-1" strike="noStrike">
                <a:solidFill>
                  <a:schemeClr val="accent3">
                    <a:lumMod val="25000"/>
                  </a:schemeClr>
                </a:solidFill>
                <a:latin typeface="Abadi"/>
                <a:ea typeface="DejaVu Sans"/>
              </a:rPr>
              <a:t>Summary of all results:</a:t>
            </a:r>
            <a:endParaRPr b="0" lang="en-US" sz="2200" spc="-1" strike="noStrike">
              <a:solidFill>
                <a:srgbClr val="000000"/>
              </a:solidFill>
              <a:latin typeface="Arial"/>
            </a:endParaRPr>
          </a:p>
          <a:p>
            <a:pPr lvl="1" marL="432000" indent="-216000">
              <a:lnSpc>
                <a:spcPct val="100000"/>
              </a:lnSpc>
              <a:spcBef>
                <a:spcPts val="1400"/>
              </a:spcBef>
              <a:buClr>
                <a:srgbClr val="000000"/>
              </a:buClr>
              <a:buSzPct val="45000"/>
              <a:buFont typeface="Symbol"/>
              <a:buChar char=""/>
            </a:pPr>
            <a:r>
              <a:rPr b="0" lang="en-US" sz="2200" spc="-1" strike="noStrike">
                <a:solidFill>
                  <a:schemeClr val="accent3">
                    <a:lumMod val="25000"/>
                  </a:schemeClr>
                </a:solidFill>
                <a:latin typeface="Abadi"/>
                <a:ea typeface="DejaVu Sans"/>
              </a:rPr>
              <a:t>Exploratory Data Analysis results</a:t>
            </a:r>
            <a:endParaRPr b="0" lang="en-US" sz="2200" spc="-1" strike="noStrike">
              <a:solidFill>
                <a:srgbClr val="000000"/>
              </a:solidFill>
              <a:latin typeface="Arial"/>
            </a:endParaRPr>
          </a:p>
          <a:p>
            <a:pPr lvl="1" marL="432000" indent="-216000">
              <a:lnSpc>
                <a:spcPct val="100000"/>
              </a:lnSpc>
              <a:spcBef>
                <a:spcPts val="1400"/>
              </a:spcBef>
              <a:buClr>
                <a:srgbClr val="000000"/>
              </a:buClr>
              <a:buSzPct val="45000"/>
              <a:buFont typeface="Symbol"/>
              <a:buChar char=""/>
            </a:pPr>
            <a:r>
              <a:rPr b="0" lang="en-US" sz="2200" spc="-1" strike="noStrike">
                <a:solidFill>
                  <a:schemeClr val="accent3">
                    <a:lumMod val="25000"/>
                  </a:schemeClr>
                </a:solidFill>
                <a:latin typeface="Abadi"/>
                <a:ea typeface="DejaVu Sans"/>
              </a:rPr>
              <a:t>Interactive maps and dashboard</a:t>
            </a:r>
            <a:endParaRPr b="0" lang="en-US" sz="2200" spc="-1" strike="noStrike">
              <a:solidFill>
                <a:srgbClr val="000000"/>
              </a:solidFill>
              <a:latin typeface="Arial"/>
            </a:endParaRPr>
          </a:p>
          <a:p>
            <a:pPr lvl="1" marL="432000" indent="-216000">
              <a:lnSpc>
                <a:spcPct val="100000"/>
              </a:lnSpc>
              <a:spcBef>
                <a:spcPts val="1400"/>
              </a:spcBef>
              <a:buClr>
                <a:srgbClr val="000000"/>
              </a:buClr>
              <a:buSzPct val="45000"/>
              <a:buFont typeface="Symbol"/>
              <a:buChar char=""/>
            </a:pPr>
            <a:r>
              <a:rPr b="0" lang="en-US" sz="2200" spc="-1" strike="noStrike">
                <a:solidFill>
                  <a:schemeClr val="accent3">
                    <a:lumMod val="25000"/>
                  </a:schemeClr>
                </a:solidFill>
                <a:latin typeface="Abadi"/>
                <a:ea typeface="DejaVu Sans"/>
              </a:rPr>
              <a:t>Predictive results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3" name="PlaceHolder 1"/>
          <p:cNvSpPr>
            <a:spLocks noGrp="1"/>
          </p:cNvSpPr>
          <p:nvPr>
            <p:ph/>
          </p:nvPr>
        </p:nvSpPr>
        <p:spPr>
          <a:xfrm>
            <a:off x="770040" y="1825560"/>
            <a:ext cx="9743400" cy="91764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This query calculates the average payload mass carried by booster version F9 v1.1:</a:t>
            </a:r>
            <a:endParaRPr b="0" lang="en-US" sz="2200" spc="-1" strike="noStrike">
              <a:solidFill>
                <a:srgbClr val="000000"/>
              </a:solidFill>
              <a:latin typeface="Arial"/>
            </a:endParaRPr>
          </a:p>
        </p:txBody>
      </p:sp>
      <p:sp>
        <p:nvSpPr>
          <p:cNvPr id="304"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Average Payload Mass by F9 v1.1</a:t>
            </a:r>
            <a:endParaRPr b="0" lang="en-US" sz="4000" spc="-1" strike="noStrike">
              <a:solidFill>
                <a:srgbClr val="000000"/>
              </a:solidFill>
              <a:latin typeface="Arial"/>
            </a:endParaRPr>
          </a:p>
        </p:txBody>
      </p:sp>
      <p:pic>
        <p:nvPicPr>
          <p:cNvPr id="305" name="" descr=""/>
          <p:cNvPicPr/>
          <p:nvPr/>
        </p:nvPicPr>
        <p:blipFill>
          <a:blip r:embed="rId2"/>
          <a:stretch/>
        </p:blipFill>
        <p:spPr>
          <a:xfrm>
            <a:off x="1985400" y="3589560"/>
            <a:ext cx="3256920" cy="1018440"/>
          </a:xfrm>
          <a:prstGeom prst="rect">
            <a:avLst/>
          </a:prstGeom>
          <a:ln w="0">
            <a:noFill/>
          </a:ln>
        </p:spPr>
      </p:pic>
      <p:pic>
        <p:nvPicPr>
          <p:cNvPr id="306" name="" descr=""/>
          <p:cNvPicPr/>
          <p:nvPr/>
        </p:nvPicPr>
        <p:blipFill>
          <a:blip r:embed="rId3"/>
          <a:stretch/>
        </p:blipFill>
        <p:spPr>
          <a:xfrm>
            <a:off x="7068240" y="3744000"/>
            <a:ext cx="704160" cy="599400"/>
          </a:xfrm>
          <a:prstGeom prst="rect">
            <a:avLst/>
          </a:prstGeom>
          <a:ln w="0">
            <a:noFill/>
          </a:ln>
        </p:spPr>
      </p:pic>
      <p:sp>
        <p:nvSpPr>
          <p:cNvPr id="307" name=""/>
          <p:cNvSpPr/>
          <p:nvPr/>
        </p:nvSpPr>
        <p:spPr>
          <a:xfrm>
            <a:off x="5751000" y="3886200"/>
            <a:ext cx="914400" cy="457200"/>
          </a:xfrm>
          <a:prstGeom prst="rightArrow">
            <a:avLst>
              <a:gd name="adj1" fmla="val 50000"/>
              <a:gd name="adj2" fmla="val 50000"/>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3" name="PlaceHolder 2"/>
          <p:cNvSpPr>
            <a:spLocks noGrp="1"/>
          </p:cNvSpPr>
          <p:nvPr>
            <p:ph type="sldNum" idx="2"/>
          </p:nvPr>
        </p:nvSpPr>
        <p:spPr/>
        <p:txBody>
          <a:bodyPr/>
          <a:p>
            <a:fld id="{D0FF0D25-0BEE-446B-924F-2B67F78ED776}"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8" name="PlaceHolder 1"/>
          <p:cNvSpPr>
            <a:spLocks noGrp="1"/>
          </p:cNvSpPr>
          <p:nvPr>
            <p:ph/>
          </p:nvPr>
        </p:nvSpPr>
        <p:spPr>
          <a:xfrm>
            <a:off x="770040" y="1825560"/>
            <a:ext cx="9743400" cy="91764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This query finds the dates of the first successful landing outcome on ground pad:</a:t>
            </a:r>
            <a:endParaRPr b="0" lang="en-US" sz="2200" spc="-1" strike="noStrike">
              <a:solidFill>
                <a:srgbClr val="000000"/>
              </a:solidFill>
              <a:latin typeface="Arial"/>
            </a:endParaRPr>
          </a:p>
        </p:txBody>
      </p:sp>
      <p:sp>
        <p:nvSpPr>
          <p:cNvPr id="309"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First Successful Ground Landing Date</a:t>
            </a:r>
            <a:endParaRPr b="0" lang="en-US" sz="4000" spc="-1" strike="noStrike">
              <a:solidFill>
                <a:srgbClr val="000000"/>
              </a:solidFill>
              <a:latin typeface="Arial"/>
            </a:endParaRPr>
          </a:p>
        </p:txBody>
      </p:sp>
      <p:pic>
        <p:nvPicPr>
          <p:cNvPr id="310" name="" descr=""/>
          <p:cNvPicPr/>
          <p:nvPr/>
        </p:nvPicPr>
        <p:blipFill>
          <a:blip r:embed="rId2"/>
          <a:stretch/>
        </p:blipFill>
        <p:spPr>
          <a:xfrm>
            <a:off x="1720800" y="3663720"/>
            <a:ext cx="3523680" cy="980280"/>
          </a:xfrm>
          <a:prstGeom prst="rect">
            <a:avLst/>
          </a:prstGeom>
          <a:ln w="0">
            <a:noFill/>
          </a:ln>
        </p:spPr>
      </p:pic>
      <p:pic>
        <p:nvPicPr>
          <p:cNvPr id="311" name="" descr=""/>
          <p:cNvPicPr/>
          <p:nvPr/>
        </p:nvPicPr>
        <p:blipFill>
          <a:blip r:embed="rId3"/>
          <a:stretch/>
        </p:blipFill>
        <p:spPr>
          <a:xfrm>
            <a:off x="6966000" y="3816000"/>
            <a:ext cx="1046880" cy="599400"/>
          </a:xfrm>
          <a:prstGeom prst="rect">
            <a:avLst/>
          </a:prstGeom>
          <a:ln w="0">
            <a:noFill/>
          </a:ln>
        </p:spPr>
      </p:pic>
      <p:sp>
        <p:nvSpPr>
          <p:cNvPr id="312" name=""/>
          <p:cNvSpPr/>
          <p:nvPr/>
        </p:nvSpPr>
        <p:spPr>
          <a:xfrm>
            <a:off x="5715000" y="3886200"/>
            <a:ext cx="914400" cy="457200"/>
          </a:xfrm>
          <a:prstGeom prst="rightArrow">
            <a:avLst>
              <a:gd name="adj1" fmla="val 50000"/>
              <a:gd name="adj2" fmla="val 50000"/>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3" name="PlaceHolder 2"/>
          <p:cNvSpPr>
            <a:spLocks noGrp="1"/>
          </p:cNvSpPr>
          <p:nvPr>
            <p:ph type="sldNum" idx="2"/>
          </p:nvPr>
        </p:nvSpPr>
        <p:spPr/>
        <p:txBody>
          <a:bodyPr/>
          <a:p>
            <a:fld id="{E57424D3-FD24-457F-B9EF-DFCF9D655DD9}"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3" name="PlaceHolder 1"/>
          <p:cNvSpPr>
            <a:spLocks noGrp="1"/>
          </p:cNvSpPr>
          <p:nvPr>
            <p:ph/>
          </p:nvPr>
        </p:nvSpPr>
        <p:spPr>
          <a:xfrm>
            <a:off x="770040" y="1825560"/>
            <a:ext cx="9743400" cy="114624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This query lists the names of boosters which have successfully landed on drone ship and had payload mass greater than 4000 but less than 6000:</a:t>
            </a:r>
            <a:endParaRPr b="0" lang="en-US" sz="2200" spc="-1" strike="noStrike">
              <a:solidFill>
                <a:srgbClr val="000000"/>
              </a:solidFill>
              <a:latin typeface="Arial"/>
            </a:endParaRPr>
          </a:p>
        </p:txBody>
      </p:sp>
      <p:sp>
        <p:nvSpPr>
          <p:cNvPr id="314"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52000"/>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en-US" sz="4000" spc="-1" strike="noStrike">
              <a:solidFill>
                <a:srgbClr val="000000"/>
              </a:solidFill>
              <a:latin typeface="Arial"/>
            </a:endParaRPr>
          </a:p>
        </p:txBody>
      </p:sp>
      <p:pic>
        <p:nvPicPr>
          <p:cNvPr id="315" name="" descr=""/>
          <p:cNvPicPr/>
          <p:nvPr/>
        </p:nvPicPr>
        <p:blipFill>
          <a:blip r:embed="rId2"/>
          <a:stretch/>
        </p:blipFill>
        <p:spPr>
          <a:xfrm>
            <a:off x="1828800" y="3810600"/>
            <a:ext cx="4009320" cy="1218600"/>
          </a:xfrm>
          <a:prstGeom prst="rect">
            <a:avLst/>
          </a:prstGeom>
          <a:ln w="0">
            <a:noFill/>
          </a:ln>
        </p:spPr>
      </p:pic>
      <p:pic>
        <p:nvPicPr>
          <p:cNvPr id="316" name="" descr=""/>
          <p:cNvPicPr/>
          <p:nvPr/>
        </p:nvPicPr>
        <p:blipFill>
          <a:blip r:embed="rId3"/>
          <a:stretch/>
        </p:blipFill>
        <p:spPr>
          <a:xfrm>
            <a:off x="7666920" y="3811680"/>
            <a:ext cx="1218600" cy="1132920"/>
          </a:xfrm>
          <a:prstGeom prst="rect">
            <a:avLst/>
          </a:prstGeom>
          <a:ln w="0">
            <a:noFill/>
          </a:ln>
        </p:spPr>
      </p:pic>
      <p:sp>
        <p:nvSpPr>
          <p:cNvPr id="317" name=""/>
          <p:cNvSpPr/>
          <p:nvPr/>
        </p:nvSpPr>
        <p:spPr>
          <a:xfrm>
            <a:off x="6295320" y="4114800"/>
            <a:ext cx="914400" cy="457200"/>
          </a:xfrm>
          <a:prstGeom prst="rightArrow">
            <a:avLst>
              <a:gd name="adj1" fmla="val 50000"/>
              <a:gd name="adj2" fmla="val 50000"/>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3" name="PlaceHolder 2"/>
          <p:cNvSpPr>
            <a:spLocks noGrp="1"/>
          </p:cNvSpPr>
          <p:nvPr>
            <p:ph type="sldNum" idx="2"/>
          </p:nvPr>
        </p:nvSpPr>
        <p:spPr/>
        <p:txBody>
          <a:bodyPr/>
          <a:p>
            <a:fld id="{A166D362-8211-4FBB-B14C-987481F7D54F}"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8" name="PlaceHolder 1"/>
          <p:cNvSpPr>
            <a:spLocks noGrp="1"/>
          </p:cNvSpPr>
          <p:nvPr>
            <p:ph/>
          </p:nvPr>
        </p:nvSpPr>
        <p:spPr>
          <a:xfrm>
            <a:off x="770040" y="1825560"/>
            <a:ext cx="9743400" cy="91764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This query calculates the total number of successful and failure mission outcomes:</a:t>
            </a:r>
            <a:endParaRPr b="0" lang="en-US" sz="2200" spc="-1" strike="noStrike">
              <a:solidFill>
                <a:srgbClr val="000000"/>
              </a:solidFill>
              <a:latin typeface="Arial"/>
            </a:endParaRPr>
          </a:p>
        </p:txBody>
      </p:sp>
      <p:sp>
        <p:nvSpPr>
          <p:cNvPr id="319"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67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en-US" sz="4000" spc="-1" strike="noStrike">
              <a:solidFill>
                <a:srgbClr val="000000"/>
              </a:solidFill>
              <a:latin typeface="Arial"/>
            </a:endParaRPr>
          </a:p>
        </p:txBody>
      </p:sp>
      <p:pic>
        <p:nvPicPr>
          <p:cNvPr id="320" name="" descr=""/>
          <p:cNvPicPr/>
          <p:nvPr/>
        </p:nvPicPr>
        <p:blipFill>
          <a:blip r:embed="rId2"/>
          <a:stretch/>
        </p:blipFill>
        <p:spPr>
          <a:xfrm>
            <a:off x="1720800" y="3620160"/>
            <a:ext cx="3447360" cy="951840"/>
          </a:xfrm>
          <a:prstGeom prst="rect">
            <a:avLst/>
          </a:prstGeom>
          <a:ln w="0">
            <a:noFill/>
          </a:ln>
        </p:spPr>
      </p:pic>
      <p:pic>
        <p:nvPicPr>
          <p:cNvPr id="321" name="" descr=""/>
          <p:cNvPicPr/>
          <p:nvPr/>
        </p:nvPicPr>
        <p:blipFill>
          <a:blip r:embed="rId3"/>
          <a:stretch/>
        </p:blipFill>
        <p:spPr>
          <a:xfrm>
            <a:off x="6744240" y="3429000"/>
            <a:ext cx="2856960" cy="1237680"/>
          </a:xfrm>
          <a:prstGeom prst="rect">
            <a:avLst/>
          </a:prstGeom>
          <a:ln w="0">
            <a:noFill/>
          </a:ln>
        </p:spPr>
      </p:pic>
      <p:sp>
        <p:nvSpPr>
          <p:cNvPr id="322" name=""/>
          <p:cNvSpPr/>
          <p:nvPr/>
        </p:nvSpPr>
        <p:spPr>
          <a:xfrm>
            <a:off x="5486400" y="3886200"/>
            <a:ext cx="914400" cy="457200"/>
          </a:xfrm>
          <a:prstGeom prst="rightArrow">
            <a:avLst>
              <a:gd name="adj1" fmla="val 50000"/>
              <a:gd name="adj2" fmla="val 50000"/>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3" name="PlaceHolder 2"/>
          <p:cNvSpPr>
            <a:spLocks noGrp="1"/>
          </p:cNvSpPr>
          <p:nvPr>
            <p:ph type="sldNum" idx="2"/>
          </p:nvPr>
        </p:nvSpPr>
        <p:spPr/>
        <p:txBody>
          <a:bodyPr/>
          <a:p>
            <a:fld id="{D59DEE9A-270B-4E00-BF34-438EC730DED5}"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3" name="PlaceHolder 1"/>
          <p:cNvSpPr>
            <a:spLocks noGrp="1"/>
          </p:cNvSpPr>
          <p:nvPr>
            <p:ph/>
          </p:nvPr>
        </p:nvSpPr>
        <p:spPr>
          <a:xfrm>
            <a:off x="770040" y="1825560"/>
            <a:ext cx="9743400" cy="91764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This query lists the names of the boosters which have carried the maximum payload mass:</a:t>
            </a:r>
            <a:endParaRPr b="0" lang="en-US" sz="2200" spc="-1" strike="noStrike">
              <a:solidFill>
                <a:srgbClr val="000000"/>
              </a:solidFill>
              <a:latin typeface="Arial"/>
            </a:endParaRPr>
          </a:p>
        </p:txBody>
      </p:sp>
      <p:sp>
        <p:nvSpPr>
          <p:cNvPr id="324"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Boosters Carried Maximum Payload</a:t>
            </a:r>
            <a:endParaRPr b="0" lang="en-US" sz="4000" spc="-1" strike="noStrike">
              <a:solidFill>
                <a:srgbClr val="000000"/>
              </a:solidFill>
              <a:latin typeface="Arial"/>
            </a:endParaRPr>
          </a:p>
        </p:txBody>
      </p:sp>
      <p:pic>
        <p:nvPicPr>
          <p:cNvPr id="325" name="" descr=""/>
          <p:cNvPicPr/>
          <p:nvPr/>
        </p:nvPicPr>
        <p:blipFill>
          <a:blip r:embed="rId2"/>
          <a:stretch/>
        </p:blipFill>
        <p:spPr>
          <a:xfrm>
            <a:off x="914400" y="3549600"/>
            <a:ext cx="5485680" cy="1075680"/>
          </a:xfrm>
          <a:prstGeom prst="rect">
            <a:avLst/>
          </a:prstGeom>
          <a:ln w="0">
            <a:noFill/>
          </a:ln>
        </p:spPr>
      </p:pic>
      <p:pic>
        <p:nvPicPr>
          <p:cNvPr id="326" name="" descr=""/>
          <p:cNvPicPr/>
          <p:nvPr/>
        </p:nvPicPr>
        <p:blipFill>
          <a:blip r:embed="rId3"/>
          <a:stretch/>
        </p:blipFill>
        <p:spPr>
          <a:xfrm>
            <a:off x="7808400" y="2514600"/>
            <a:ext cx="2590200" cy="3466440"/>
          </a:xfrm>
          <a:prstGeom prst="rect">
            <a:avLst/>
          </a:prstGeom>
          <a:ln w="0">
            <a:noFill/>
          </a:ln>
        </p:spPr>
      </p:pic>
      <p:sp>
        <p:nvSpPr>
          <p:cNvPr id="327" name=""/>
          <p:cNvSpPr/>
          <p:nvPr/>
        </p:nvSpPr>
        <p:spPr>
          <a:xfrm>
            <a:off x="6665400" y="3886200"/>
            <a:ext cx="914400" cy="457200"/>
          </a:xfrm>
          <a:prstGeom prst="rightArrow">
            <a:avLst>
              <a:gd name="adj1" fmla="val 50000"/>
              <a:gd name="adj2" fmla="val 50000"/>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3" name="PlaceHolder 2"/>
          <p:cNvSpPr>
            <a:spLocks noGrp="1"/>
          </p:cNvSpPr>
          <p:nvPr>
            <p:ph type="sldNum" idx="2"/>
          </p:nvPr>
        </p:nvSpPr>
        <p:spPr/>
        <p:txBody>
          <a:bodyPr/>
          <a:p>
            <a:fld id="{7F06916E-0389-4E02-B262-B81DB7E6087C}"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8" name="PlaceHolder 1"/>
          <p:cNvSpPr>
            <a:spLocks noGrp="1"/>
          </p:cNvSpPr>
          <p:nvPr>
            <p:ph/>
          </p:nvPr>
        </p:nvSpPr>
        <p:spPr>
          <a:xfrm>
            <a:off x="770040" y="1825560"/>
            <a:ext cx="9743400" cy="91764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This query lists the failed landing_outcomes in drone ship, their booster versions, and launch site names for the year 2017:</a:t>
            </a:r>
            <a:endParaRPr b="0" lang="en-US" sz="2200" spc="-1" strike="noStrike">
              <a:solidFill>
                <a:srgbClr val="000000"/>
              </a:solidFill>
              <a:latin typeface="Arial"/>
            </a:endParaRPr>
          </a:p>
        </p:txBody>
      </p:sp>
      <p:sp>
        <p:nvSpPr>
          <p:cNvPr id="329"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2017 Successful Launch Records</a:t>
            </a:r>
            <a:endParaRPr b="0" lang="en-US" sz="4000" spc="-1" strike="noStrike">
              <a:solidFill>
                <a:srgbClr val="000000"/>
              </a:solidFill>
              <a:latin typeface="Arial"/>
            </a:endParaRPr>
          </a:p>
        </p:txBody>
      </p:sp>
      <p:pic>
        <p:nvPicPr>
          <p:cNvPr id="330" name="" descr=""/>
          <p:cNvPicPr/>
          <p:nvPr/>
        </p:nvPicPr>
        <p:blipFill>
          <a:blip r:embed="rId2"/>
          <a:stretch/>
        </p:blipFill>
        <p:spPr>
          <a:xfrm>
            <a:off x="619920" y="2743200"/>
            <a:ext cx="7609680" cy="1151640"/>
          </a:xfrm>
          <a:prstGeom prst="rect">
            <a:avLst/>
          </a:prstGeom>
          <a:ln w="0">
            <a:noFill/>
          </a:ln>
        </p:spPr>
      </p:pic>
      <p:pic>
        <p:nvPicPr>
          <p:cNvPr id="331" name="" descr=""/>
          <p:cNvPicPr/>
          <p:nvPr/>
        </p:nvPicPr>
        <p:blipFill>
          <a:blip r:embed="rId3"/>
          <a:stretch/>
        </p:blipFill>
        <p:spPr>
          <a:xfrm>
            <a:off x="7144560" y="4010760"/>
            <a:ext cx="3142440" cy="1932840"/>
          </a:xfrm>
          <a:prstGeom prst="rect">
            <a:avLst/>
          </a:prstGeom>
          <a:ln w="0">
            <a:noFill/>
          </a:ln>
        </p:spPr>
      </p:pic>
      <p:sp>
        <p:nvSpPr>
          <p:cNvPr id="332" name=""/>
          <p:cNvSpPr/>
          <p:nvPr/>
        </p:nvSpPr>
        <p:spPr>
          <a:xfrm rot="1774800">
            <a:off x="5996880" y="4147560"/>
            <a:ext cx="914400" cy="457200"/>
          </a:xfrm>
          <a:prstGeom prst="rightArrow">
            <a:avLst>
              <a:gd name="adj1" fmla="val 50000"/>
              <a:gd name="adj2" fmla="val 50000"/>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3" name="PlaceHolder 2"/>
          <p:cNvSpPr>
            <a:spLocks noGrp="1"/>
          </p:cNvSpPr>
          <p:nvPr>
            <p:ph type="sldNum" idx="2"/>
          </p:nvPr>
        </p:nvSpPr>
        <p:spPr/>
        <p:txBody>
          <a:bodyPr/>
          <a:p>
            <a:fld id="{117CA67B-6847-4E4E-A15C-F87C2552515C}"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33" name="PlaceHolder 1"/>
          <p:cNvSpPr>
            <a:spLocks noGrp="1"/>
          </p:cNvSpPr>
          <p:nvPr>
            <p:ph/>
          </p:nvPr>
        </p:nvSpPr>
        <p:spPr>
          <a:xfrm>
            <a:off x="770040" y="1825560"/>
            <a:ext cx="9743400" cy="1146240"/>
          </a:xfrm>
          <a:prstGeom prst="rect">
            <a:avLst/>
          </a:prstGeom>
          <a:noFill/>
          <a:ln w="0">
            <a:noFill/>
          </a:ln>
        </p:spPr>
        <p:txBody>
          <a:bodyPr lIns="0" rIns="0" tIns="0" bIns="0" anchor="t">
            <a:no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This query ranks the count of landing outcomes (such as Failure (drone ship) or Success (ground pad)) between the dates 2010-06-04 and 2017-03-20, in descending order:</a:t>
            </a:r>
            <a:endParaRPr b="0" lang="en-US" sz="2200" spc="-1" strike="noStrike">
              <a:solidFill>
                <a:srgbClr val="000000"/>
              </a:solidFill>
              <a:latin typeface="Arial"/>
            </a:endParaRPr>
          </a:p>
        </p:txBody>
      </p:sp>
      <p:sp>
        <p:nvSpPr>
          <p:cNvPr id="334"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65000"/>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en-US" sz="4000" spc="-1" strike="noStrike">
              <a:solidFill>
                <a:srgbClr val="000000"/>
              </a:solidFill>
              <a:latin typeface="Arial"/>
            </a:endParaRPr>
          </a:p>
        </p:txBody>
      </p:sp>
      <p:pic>
        <p:nvPicPr>
          <p:cNvPr id="335" name="" descr=""/>
          <p:cNvPicPr/>
          <p:nvPr/>
        </p:nvPicPr>
        <p:blipFill>
          <a:blip r:embed="rId2"/>
          <a:stretch/>
        </p:blipFill>
        <p:spPr>
          <a:xfrm>
            <a:off x="1600200" y="3429000"/>
            <a:ext cx="5105160" cy="1485720"/>
          </a:xfrm>
          <a:prstGeom prst="rect">
            <a:avLst/>
          </a:prstGeom>
          <a:ln w="0">
            <a:noFill/>
          </a:ln>
        </p:spPr>
      </p:pic>
      <p:pic>
        <p:nvPicPr>
          <p:cNvPr id="336" name="" descr=""/>
          <p:cNvPicPr/>
          <p:nvPr/>
        </p:nvPicPr>
        <p:blipFill>
          <a:blip r:embed="rId3"/>
          <a:stretch/>
        </p:blipFill>
        <p:spPr>
          <a:xfrm>
            <a:off x="8076960" y="3772080"/>
            <a:ext cx="2076120" cy="914040"/>
          </a:xfrm>
          <a:prstGeom prst="rect">
            <a:avLst/>
          </a:prstGeom>
          <a:ln w="0">
            <a:noFill/>
          </a:ln>
        </p:spPr>
      </p:pic>
      <p:sp>
        <p:nvSpPr>
          <p:cNvPr id="337" name=""/>
          <p:cNvSpPr/>
          <p:nvPr/>
        </p:nvSpPr>
        <p:spPr>
          <a:xfrm>
            <a:off x="6933960" y="4000320"/>
            <a:ext cx="914400" cy="457200"/>
          </a:xfrm>
          <a:prstGeom prst="rightArrow">
            <a:avLst>
              <a:gd name="adj1" fmla="val 50000"/>
              <a:gd name="adj2" fmla="val 50000"/>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3" name="PlaceHolder 2"/>
          <p:cNvSpPr>
            <a:spLocks noGrp="1"/>
          </p:cNvSpPr>
          <p:nvPr>
            <p:ph type="sldNum" idx="2"/>
          </p:nvPr>
        </p:nvSpPr>
        <p:spPr/>
        <p:txBody>
          <a:bodyPr/>
          <a:p>
            <a:fld id="{7B7DBC4D-2B8C-4F49-994D-D0933940C2AD}"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38" name="TextBox 6"/>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3</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39" name="PlaceHolder 1"/>
          <p:cNvSpPr>
            <a:spLocks noGrp="1"/>
          </p:cNvSpPr>
          <p:nvPr>
            <p:ph/>
          </p:nvPr>
        </p:nvSpPr>
        <p:spPr>
          <a:xfrm>
            <a:off x="772200" y="1596960"/>
            <a:ext cx="9743400" cy="68904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The following map shows the launch locations used by SpaceX. They are always next to the ocean.</a:t>
            </a:r>
            <a:endParaRPr b="0" lang="en-US" sz="22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p:txBody>
      </p:sp>
      <p:sp>
        <p:nvSpPr>
          <p:cNvPr id="340"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All launch locations</a:t>
            </a:r>
            <a:endParaRPr b="0" lang="en-US" sz="4000" spc="-1" strike="noStrike">
              <a:solidFill>
                <a:srgbClr val="000000"/>
              </a:solidFill>
              <a:latin typeface="Arial"/>
            </a:endParaRPr>
          </a:p>
        </p:txBody>
      </p:sp>
      <p:pic>
        <p:nvPicPr>
          <p:cNvPr id="341" name="" descr=""/>
          <p:cNvPicPr/>
          <p:nvPr/>
        </p:nvPicPr>
        <p:blipFill>
          <a:blip r:embed="rId2"/>
          <a:stretch/>
        </p:blipFill>
        <p:spPr>
          <a:xfrm>
            <a:off x="1828800" y="2690640"/>
            <a:ext cx="8076960" cy="3486600"/>
          </a:xfrm>
          <a:prstGeom prst="rect">
            <a:avLst/>
          </a:prstGeom>
          <a:ln w="0">
            <a:solidFill>
              <a:srgbClr val="000000"/>
            </a:solidFill>
          </a:ln>
        </p:spPr>
      </p:pic>
      <p:sp>
        <p:nvSpPr>
          <p:cNvPr id="3" name="PlaceHolder 2"/>
          <p:cNvSpPr>
            <a:spLocks noGrp="1"/>
          </p:cNvSpPr>
          <p:nvPr>
            <p:ph type="sldNum" idx="2"/>
          </p:nvPr>
        </p:nvSpPr>
        <p:spPr/>
        <p:txBody>
          <a:bodyPr/>
          <a:p>
            <a:fld id="{3224B3F9-5D26-4E4E-8620-F38FE52FB9AA}"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2" name="PlaceHolder 1"/>
          <p:cNvSpPr>
            <a:spLocks noGrp="1"/>
          </p:cNvSpPr>
          <p:nvPr>
            <p:ph/>
          </p:nvPr>
        </p:nvSpPr>
        <p:spPr>
          <a:xfrm>
            <a:off x="772200" y="1596960"/>
            <a:ext cx="9743400" cy="68904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ea typeface="Calibri"/>
              </a:rPr>
              <a:t>These are the color-labeled launch outcomes on each location (green for success, red for failure).</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1800" spc="-1" strike="noStrike">
              <a:solidFill>
                <a:srgbClr val="000000"/>
              </a:solidFill>
              <a:latin typeface="Arial"/>
            </a:endParaRPr>
          </a:p>
        </p:txBody>
      </p:sp>
      <p:sp>
        <p:nvSpPr>
          <p:cNvPr id="343"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Launch outcomes by location</a:t>
            </a:r>
            <a:endParaRPr b="0" lang="en-US" sz="4000" spc="-1" strike="noStrike">
              <a:solidFill>
                <a:srgbClr val="000000"/>
              </a:solidFill>
              <a:latin typeface="Arial"/>
            </a:endParaRPr>
          </a:p>
        </p:txBody>
      </p:sp>
      <p:pic>
        <p:nvPicPr>
          <p:cNvPr id="344" name="" descr=""/>
          <p:cNvPicPr/>
          <p:nvPr/>
        </p:nvPicPr>
        <p:blipFill>
          <a:blip r:embed="rId2"/>
          <a:stretch/>
        </p:blipFill>
        <p:spPr>
          <a:xfrm>
            <a:off x="3429000" y="2931840"/>
            <a:ext cx="2678400" cy="2783160"/>
          </a:xfrm>
          <a:prstGeom prst="rect">
            <a:avLst/>
          </a:prstGeom>
          <a:ln w="0">
            <a:solidFill>
              <a:srgbClr val="000000"/>
            </a:solidFill>
          </a:ln>
        </p:spPr>
      </p:pic>
      <p:pic>
        <p:nvPicPr>
          <p:cNvPr id="345" name="" descr=""/>
          <p:cNvPicPr/>
          <p:nvPr/>
        </p:nvPicPr>
        <p:blipFill>
          <a:blip r:embed="rId3"/>
          <a:stretch/>
        </p:blipFill>
        <p:spPr>
          <a:xfrm>
            <a:off x="5943600" y="2703240"/>
            <a:ext cx="3133440" cy="3047760"/>
          </a:xfrm>
          <a:prstGeom prst="rect">
            <a:avLst/>
          </a:prstGeom>
          <a:ln w="0">
            <a:solidFill>
              <a:srgbClr val="000000"/>
            </a:solidFill>
          </a:ln>
        </p:spPr>
      </p:pic>
      <p:pic>
        <p:nvPicPr>
          <p:cNvPr id="346" name="" descr=""/>
          <p:cNvPicPr/>
          <p:nvPr/>
        </p:nvPicPr>
        <p:blipFill>
          <a:blip r:embed="rId4"/>
          <a:stretch/>
        </p:blipFill>
        <p:spPr>
          <a:xfrm>
            <a:off x="8772840" y="2743200"/>
            <a:ext cx="2199960" cy="2266560"/>
          </a:xfrm>
          <a:prstGeom prst="rect">
            <a:avLst/>
          </a:prstGeom>
          <a:ln w="0">
            <a:solidFill>
              <a:srgbClr val="000000"/>
            </a:solidFill>
          </a:ln>
        </p:spPr>
      </p:pic>
      <p:pic>
        <p:nvPicPr>
          <p:cNvPr id="347" name="" descr=""/>
          <p:cNvPicPr/>
          <p:nvPr/>
        </p:nvPicPr>
        <p:blipFill>
          <a:blip r:embed="rId5"/>
          <a:stretch/>
        </p:blipFill>
        <p:spPr>
          <a:xfrm>
            <a:off x="685800" y="2743200"/>
            <a:ext cx="2809440" cy="2743200"/>
          </a:xfrm>
          <a:prstGeom prst="rect">
            <a:avLst/>
          </a:prstGeom>
          <a:ln w="0">
            <a:solidFill>
              <a:srgbClr val="000000"/>
            </a:solidFill>
          </a:ln>
        </p:spPr>
      </p:pic>
      <p:sp>
        <p:nvSpPr>
          <p:cNvPr id="348" name="PlaceHolder 6"/>
          <p:cNvSpPr txBox="1"/>
          <p:nvPr/>
        </p:nvSpPr>
        <p:spPr>
          <a:xfrm>
            <a:off x="1229400" y="5483160"/>
            <a:ext cx="1971000" cy="460440"/>
          </a:xfrm>
          <a:prstGeom prst="rect">
            <a:avLst/>
          </a:prstGeom>
          <a:noFill/>
          <a:ln w="0">
            <a:noFill/>
          </a:ln>
        </p:spPr>
        <p:txBody>
          <a:bodyPr lIns="0" rIns="0" tIns="0" bIns="0" anchor="t">
            <a:normAutofit/>
          </a:bodyPr>
          <a:p>
            <a:pPr>
              <a:lnSpc>
                <a:spcPct val="100000"/>
              </a:lnSpc>
              <a:spcBef>
                <a:spcPts val="1400"/>
              </a:spcBef>
              <a:tabLst>
                <a:tab algn="l" pos="0"/>
              </a:tabLst>
            </a:pPr>
            <a:r>
              <a:rPr b="0" lang="en-US" sz="1800" spc="-1" strike="noStrike">
                <a:solidFill>
                  <a:schemeClr val="accent3">
                    <a:lumMod val="25000"/>
                  </a:schemeClr>
                </a:solidFill>
                <a:latin typeface="Abadi"/>
                <a:ea typeface="Calibri"/>
              </a:rPr>
              <a:t>VAFB SLC-4E</a:t>
            </a:r>
            <a:endParaRPr b="0" lang="en-US" sz="1800" spc="-1" strike="noStrike">
              <a:solidFill>
                <a:srgbClr val="000000"/>
              </a:solidFill>
              <a:latin typeface="Arial"/>
            </a:endParaRPr>
          </a:p>
          <a:p>
            <a:pPr>
              <a:lnSpc>
                <a:spcPct val="100000"/>
              </a:lnSpc>
              <a:spcBef>
                <a:spcPts val="1400"/>
              </a:spcBef>
              <a:tabLst>
                <a:tab algn="l" pos="0"/>
              </a:tabLst>
            </a:pPr>
            <a:endParaRPr b="0" lang="en-US" sz="1800" spc="-1" strike="noStrike">
              <a:solidFill>
                <a:srgbClr val="000000"/>
              </a:solidFill>
              <a:latin typeface="Arial"/>
            </a:endParaRPr>
          </a:p>
        </p:txBody>
      </p:sp>
      <p:sp>
        <p:nvSpPr>
          <p:cNvPr id="349" name="PlaceHolder 7"/>
          <p:cNvSpPr txBox="1"/>
          <p:nvPr/>
        </p:nvSpPr>
        <p:spPr>
          <a:xfrm>
            <a:off x="9230400" y="5025960"/>
            <a:ext cx="1971000" cy="460440"/>
          </a:xfrm>
          <a:prstGeom prst="rect">
            <a:avLst/>
          </a:prstGeom>
          <a:noFill/>
          <a:ln w="0">
            <a:noFill/>
          </a:ln>
        </p:spPr>
        <p:txBody>
          <a:bodyPr lIns="0" rIns="0" tIns="0" bIns="0" anchor="t">
            <a:normAutofit/>
          </a:bodyPr>
          <a:p>
            <a:pPr>
              <a:lnSpc>
                <a:spcPct val="100000"/>
              </a:lnSpc>
              <a:spcBef>
                <a:spcPts val="1400"/>
              </a:spcBef>
              <a:tabLst>
                <a:tab algn="l" pos="0"/>
              </a:tabLst>
            </a:pPr>
            <a:r>
              <a:rPr b="0" lang="en-US" sz="1800" spc="-1" strike="noStrike">
                <a:solidFill>
                  <a:schemeClr val="accent3">
                    <a:lumMod val="25000"/>
                  </a:schemeClr>
                </a:solidFill>
                <a:latin typeface="Abadi"/>
                <a:ea typeface="Calibri"/>
              </a:rPr>
              <a:t>CCAFS SLC-40</a:t>
            </a:r>
            <a:endParaRPr b="0" lang="en-US" sz="1800" spc="-1" strike="noStrike">
              <a:solidFill>
                <a:srgbClr val="000000"/>
              </a:solidFill>
              <a:latin typeface="Arial"/>
            </a:endParaRPr>
          </a:p>
          <a:p>
            <a:pPr>
              <a:lnSpc>
                <a:spcPct val="100000"/>
              </a:lnSpc>
              <a:spcBef>
                <a:spcPts val="1400"/>
              </a:spcBef>
              <a:tabLst>
                <a:tab algn="l" pos="0"/>
              </a:tabLst>
            </a:pPr>
            <a:endParaRPr b="0" lang="en-US" sz="1800" spc="-1" strike="noStrike">
              <a:solidFill>
                <a:srgbClr val="000000"/>
              </a:solidFill>
              <a:latin typeface="Arial"/>
            </a:endParaRPr>
          </a:p>
        </p:txBody>
      </p:sp>
      <p:sp>
        <p:nvSpPr>
          <p:cNvPr id="350" name="PlaceHolder 8"/>
          <p:cNvSpPr txBox="1"/>
          <p:nvPr/>
        </p:nvSpPr>
        <p:spPr>
          <a:xfrm>
            <a:off x="6629400" y="5711760"/>
            <a:ext cx="1971000" cy="460440"/>
          </a:xfrm>
          <a:prstGeom prst="rect">
            <a:avLst/>
          </a:prstGeom>
          <a:noFill/>
          <a:ln w="0">
            <a:noFill/>
          </a:ln>
        </p:spPr>
        <p:txBody>
          <a:bodyPr lIns="0" rIns="0" tIns="0" bIns="0" anchor="t">
            <a:normAutofit/>
          </a:bodyPr>
          <a:p>
            <a:pPr>
              <a:lnSpc>
                <a:spcPct val="100000"/>
              </a:lnSpc>
              <a:spcBef>
                <a:spcPts val="1400"/>
              </a:spcBef>
              <a:tabLst>
                <a:tab algn="l" pos="0"/>
              </a:tabLst>
            </a:pPr>
            <a:r>
              <a:rPr b="0" lang="en-US" sz="1800" spc="-1" strike="noStrike">
                <a:solidFill>
                  <a:schemeClr val="accent3">
                    <a:lumMod val="25000"/>
                  </a:schemeClr>
                </a:solidFill>
                <a:latin typeface="Abadi"/>
                <a:ea typeface="Calibri"/>
              </a:rPr>
              <a:t>CCAFS LC-40</a:t>
            </a:r>
            <a:endParaRPr b="0" lang="en-US" sz="1800" spc="-1" strike="noStrike">
              <a:solidFill>
                <a:srgbClr val="000000"/>
              </a:solidFill>
              <a:latin typeface="Arial"/>
            </a:endParaRPr>
          </a:p>
          <a:p>
            <a:pPr>
              <a:lnSpc>
                <a:spcPct val="100000"/>
              </a:lnSpc>
              <a:spcBef>
                <a:spcPts val="1400"/>
              </a:spcBef>
              <a:tabLst>
                <a:tab algn="l" pos="0"/>
              </a:tabLst>
            </a:pPr>
            <a:endParaRPr b="0" lang="en-US" sz="1800" spc="-1" strike="noStrike">
              <a:solidFill>
                <a:srgbClr val="000000"/>
              </a:solidFill>
              <a:latin typeface="Arial"/>
            </a:endParaRPr>
          </a:p>
        </p:txBody>
      </p:sp>
      <p:sp>
        <p:nvSpPr>
          <p:cNvPr id="351" name="PlaceHolder 9"/>
          <p:cNvSpPr txBox="1"/>
          <p:nvPr/>
        </p:nvSpPr>
        <p:spPr>
          <a:xfrm>
            <a:off x="3744000" y="5711760"/>
            <a:ext cx="1971000" cy="460440"/>
          </a:xfrm>
          <a:prstGeom prst="rect">
            <a:avLst/>
          </a:prstGeom>
          <a:noFill/>
          <a:ln w="0">
            <a:noFill/>
          </a:ln>
        </p:spPr>
        <p:txBody>
          <a:bodyPr lIns="0" rIns="0" tIns="0" bIns="0" anchor="t">
            <a:normAutofit/>
          </a:bodyPr>
          <a:p>
            <a:pPr>
              <a:lnSpc>
                <a:spcPct val="100000"/>
              </a:lnSpc>
              <a:spcBef>
                <a:spcPts val="1400"/>
              </a:spcBef>
              <a:tabLst>
                <a:tab algn="l" pos="0"/>
              </a:tabLst>
            </a:pPr>
            <a:r>
              <a:rPr b="0" lang="en-US" sz="1800" spc="-1" strike="noStrike">
                <a:solidFill>
                  <a:schemeClr val="accent3">
                    <a:lumMod val="25000"/>
                  </a:schemeClr>
                </a:solidFill>
                <a:latin typeface="Abadi"/>
                <a:ea typeface="Calibri"/>
              </a:rPr>
              <a:t>KSC LC-39A</a:t>
            </a:r>
            <a:endParaRPr b="0" lang="en-US" sz="1800" spc="-1" strike="noStrike">
              <a:solidFill>
                <a:srgbClr val="000000"/>
              </a:solidFill>
              <a:latin typeface="Arial"/>
            </a:endParaRPr>
          </a:p>
          <a:p>
            <a:pPr>
              <a:lnSpc>
                <a:spcPct val="100000"/>
              </a:lnSpc>
              <a:spcBef>
                <a:spcPts val="1400"/>
              </a:spcBef>
              <a:tabLst>
                <a:tab algn="l" pos="0"/>
              </a:tabLst>
            </a:pPr>
            <a:endParaRPr b="0" lang="en-US" sz="1800" spc="-1" strike="noStrike">
              <a:solidFill>
                <a:srgbClr val="000000"/>
              </a:solidFill>
              <a:latin typeface="Arial"/>
            </a:endParaRPr>
          </a:p>
        </p:txBody>
      </p:sp>
      <p:sp>
        <p:nvSpPr>
          <p:cNvPr id="3" name="PlaceHolder 2"/>
          <p:cNvSpPr>
            <a:spLocks noGrp="1"/>
          </p:cNvSpPr>
          <p:nvPr>
            <p:ph type="sldNum" idx="2"/>
          </p:nvPr>
        </p:nvSpPr>
        <p:spPr/>
        <p:txBody>
          <a:bodyPr/>
          <a:p>
            <a:fld id="{8DFBA7F4-CE39-49E0-AA09-9E9AEEACF675}"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3" name="PlaceHolder 1"/>
          <p:cNvSpPr>
            <a:spLocks noGrp="1"/>
          </p:cNvSpPr>
          <p:nvPr>
            <p:ph type="sldNum" idx="12"/>
          </p:nvPr>
        </p:nvSpPr>
        <p:spPr>
          <a:xfrm>
            <a:off x="8714880" y="6025680"/>
            <a:ext cx="2741040" cy="39960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600" spc="-1" strike="noStrike">
                <a:solidFill>
                  <a:srgbClr val="1c7ddb"/>
                </a:solidFill>
                <a:latin typeface="Abadi"/>
              </a:defRPr>
            </a:lvl1pPr>
          </a:lstStyle>
          <a:p>
            <a:pPr indent="0" algn="r">
              <a:lnSpc>
                <a:spcPct val="100000"/>
              </a:lnSpc>
              <a:spcAft>
                <a:spcPts val="601"/>
              </a:spcAft>
              <a:buNone/>
              <a:tabLst>
                <a:tab algn="l" pos="0"/>
              </a:tabLst>
            </a:pPr>
            <a:fld id="{AAFBAD15-565B-47CC-8535-A109CD2F24AD}" type="slidenum">
              <a:rPr b="0" lang="en-US" sz="1600" spc="-1" strike="noStrike">
                <a:solidFill>
                  <a:srgbClr val="1c7ddb"/>
                </a:solidFill>
                <a:latin typeface="Abadi"/>
              </a:rPr>
              <a:t>4</a:t>
            </a:fld>
            <a:endParaRPr b="0" lang="en-US" sz="1600" spc="-1" strike="noStrike">
              <a:solidFill>
                <a:srgbClr val="000000"/>
              </a:solidFill>
              <a:latin typeface="Times New Roman"/>
            </a:endParaRPr>
          </a:p>
        </p:txBody>
      </p:sp>
      <p:sp>
        <p:nvSpPr>
          <p:cNvPr id="174" name="Title 1"/>
          <p:cNvSpPr/>
          <p:nvPr/>
        </p:nvSpPr>
        <p:spPr>
          <a:xfrm>
            <a:off x="828000" y="538560"/>
            <a:ext cx="105278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Introduction</a:t>
            </a:r>
            <a:endParaRPr b="0" lang="en-US" sz="4000" spc="-1" strike="noStrike">
              <a:solidFill>
                <a:srgbClr val="000000"/>
              </a:solidFill>
              <a:latin typeface="Arial"/>
            </a:endParaRPr>
          </a:p>
        </p:txBody>
      </p:sp>
      <p:sp>
        <p:nvSpPr>
          <p:cNvPr id="175" name="Content Placeholder 2"/>
          <p:cNvSpPr/>
          <p:nvPr/>
        </p:nvSpPr>
        <p:spPr>
          <a:xfrm>
            <a:off x="958680" y="2057400"/>
            <a:ext cx="10241280" cy="342756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9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In this project we take the role of a rocket launching company, Space Y, trying to compete with space X.  </a:t>
            </a:r>
            <a:endParaRPr b="0" lang="en-US" sz="2200" spc="-1" strike="noStrike">
              <a:solidFill>
                <a:srgbClr val="000000"/>
              </a:solidFill>
              <a:latin typeface="Arial"/>
            </a:endParaRPr>
          </a:p>
          <a:p>
            <a:pPr>
              <a:lnSpc>
                <a:spcPct val="90000"/>
              </a:lnSpc>
              <a:spcBef>
                <a:spcPts val="1400"/>
              </a:spcBef>
            </a:pPr>
            <a:endParaRPr b="0" lang="en-US" sz="2200" spc="-1" strike="noStrike">
              <a:solidFill>
                <a:srgbClr val="000000"/>
              </a:solidFill>
              <a:latin typeface="Arial"/>
            </a:endParaRPr>
          </a:p>
          <a:p>
            <a:pPr marL="228600" indent="-228600">
              <a:lnSpc>
                <a:spcPct val="9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We need to predict the success of the second stage recovery in order to reduce costs.</a:t>
            </a:r>
            <a:endParaRPr b="0" lang="en-US" sz="2200" spc="-1" strike="noStrike">
              <a:solidFill>
                <a:srgbClr val="000000"/>
              </a:solidFill>
              <a:latin typeface="Arial"/>
            </a:endParaRPr>
          </a:p>
          <a:p>
            <a:pPr>
              <a:lnSpc>
                <a:spcPct val="90000"/>
              </a:lnSpc>
              <a:spcBef>
                <a:spcPts val="1400"/>
              </a:spcBef>
            </a:pPr>
            <a:endParaRPr b="0" lang="en-US" sz="2200" spc="-1" strike="noStrike">
              <a:solidFill>
                <a:srgbClr val="000000"/>
              </a:solidFill>
              <a:latin typeface="Arial"/>
            </a:endParaRPr>
          </a:p>
          <a:p>
            <a:pPr marL="228600" indent="-228600">
              <a:lnSpc>
                <a:spcPct val="9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We need to find the best launching location to increase the probability of a successful second stage recovery.</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2" name="PlaceHolder 1"/>
          <p:cNvSpPr>
            <a:spLocks noGrp="1"/>
          </p:cNvSpPr>
          <p:nvPr>
            <p:ph/>
          </p:nvPr>
        </p:nvSpPr>
        <p:spPr>
          <a:xfrm>
            <a:off x="770040" y="1474560"/>
            <a:ext cx="10659960" cy="105264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These screenshots show a launch site located close to the ocean and far from the nearest city, for safety of the population. Railroads are also relatively close for logistics. This pattern is true for all launch sites.</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p:txBody>
      </p:sp>
      <p:sp>
        <p:nvSpPr>
          <p:cNvPr id="353"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Launch site surroundings</a:t>
            </a:r>
            <a:endParaRPr b="0" lang="en-US" sz="4000" spc="-1" strike="noStrike">
              <a:solidFill>
                <a:srgbClr val="000000"/>
              </a:solidFill>
              <a:latin typeface="Arial"/>
            </a:endParaRPr>
          </a:p>
        </p:txBody>
      </p:sp>
      <p:pic>
        <p:nvPicPr>
          <p:cNvPr id="354" name="" descr=""/>
          <p:cNvPicPr/>
          <p:nvPr/>
        </p:nvPicPr>
        <p:blipFill>
          <a:blip r:embed="rId2"/>
          <a:stretch/>
        </p:blipFill>
        <p:spPr>
          <a:xfrm>
            <a:off x="3886200" y="3597120"/>
            <a:ext cx="7159320" cy="2803680"/>
          </a:xfrm>
          <a:prstGeom prst="rect">
            <a:avLst/>
          </a:prstGeom>
          <a:ln w="0">
            <a:solidFill>
              <a:srgbClr val="000000"/>
            </a:solidFill>
          </a:ln>
        </p:spPr>
      </p:pic>
      <p:pic>
        <p:nvPicPr>
          <p:cNvPr id="355" name="" descr=""/>
          <p:cNvPicPr/>
          <p:nvPr/>
        </p:nvPicPr>
        <p:blipFill>
          <a:blip r:embed="rId3"/>
          <a:stretch/>
        </p:blipFill>
        <p:spPr>
          <a:xfrm>
            <a:off x="685800" y="2743200"/>
            <a:ext cx="4905000" cy="2320920"/>
          </a:xfrm>
          <a:prstGeom prst="rect">
            <a:avLst/>
          </a:prstGeom>
          <a:ln w="0">
            <a:solidFill>
              <a:srgbClr val="000000"/>
            </a:solidFill>
          </a:ln>
        </p:spPr>
      </p:pic>
      <p:sp>
        <p:nvSpPr>
          <p:cNvPr id="3" name="PlaceHolder 2"/>
          <p:cNvSpPr>
            <a:spLocks noGrp="1"/>
          </p:cNvSpPr>
          <p:nvPr>
            <p:ph type="sldNum" idx="2"/>
          </p:nvPr>
        </p:nvSpPr>
        <p:spPr/>
        <p:txBody>
          <a:bodyPr/>
          <a:p>
            <a:fld id="{24BD63CA-5A7E-4034-90BC-43B5B02B6DB8}"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6" name="TextBox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4</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7" name="PlaceHolder 1"/>
          <p:cNvSpPr>
            <a:spLocks noGrp="1"/>
          </p:cNvSpPr>
          <p:nvPr>
            <p:ph/>
          </p:nvPr>
        </p:nvSpPr>
        <p:spPr>
          <a:xfrm>
            <a:off x="770040" y="1825560"/>
            <a:ext cx="9743400" cy="137484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This piechart shows how all the successful launches are distributed among the different launch sites.</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p:txBody>
      </p:sp>
      <p:sp>
        <p:nvSpPr>
          <p:cNvPr id="358"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2000"/>
          </a:bodyPr>
          <a:p>
            <a:pPr>
              <a:lnSpc>
                <a:spcPct val="90000"/>
              </a:lnSpc>
            </a:pPr>
            <a:r>
              <a:rPr b="0" lang="en-US" sz="4000" spc="-1" strike="noStrike">
                <a:solidFill>
                  <a:srgbClr val="0b49cb"/>
                </a:solidFill>
                <a:latin typeface="Abadi"/>
                <a:ea typeface="IBM Plex Mono SemiBold"/>
              </a:rPr>
              <a:t>Successful launch percentage for every site</a:t>
            </a:r>
            <a:endParaRPr b="0" lang="en-US" sz="4000" spc="-1" strike="noStrike">
              <a:solidFill>
                <a:srgbClr val="000000"/>
              </a:solidFill>
              <a:latin typeface="Arial"/>
            </a:endParaRPr>
          </a:p>
        </p:txBody>
      </p:sp>
      <p:pic>
        <p:nvPicPr>
          <p:cNvPr id="359" name="" descr=""/>
          <p:cNvPicPr/>
          <p:nvPr/>
        </p:nvPicPr>
        <p:blipFill>
          <a:blip r:embed="rId2"/>
          <a:stretch/>
        </p:blipFill>
        <p:spPr>
          <a:xfrm>
            <a:off x="2971800" y="2819880"/>
            <a:ext cx="3247560" cy="3123720"/>
          </a:xfrm>
          <a:prstGeom prst="rect">
            <a:avLst/>
          </a:prstGeom>
          <a:ln w="0">
            <a:solidFill>
              <a:srgbClr val="000000"/>
            </a:solidFill>
          </a:ln>
        </p:spPr>
      </p:pic>
      <p:pic>
        <p:nvPicPr>
          <p:cNvPr id="360" name="" descr=""/>
          <p:cNvPicPr/>
          <p:nvPr/>
        </p:nvPicPr>
        <p:blipFill>
          <a:blip r:embed="rId3"/>
          <a:stretch/>
        </p:blipFill>
        <p:spPr>
          <a:xfrm>
            <a:off x="6400800" y="3200760"/>
            <a:ext cx="1371240" cy="914040"/>
          </a:xfrm>
          <a:prstGeom prst="rect">
            <a:avLst/>
          </a:prstGeom>
          <a:ln w="0">
            <a:solidFill>
              <a:srgbClr val="000000"/>
            </a:solidFill>
          </a:ln>
        </p:spPr>
      </p:pic>
      <p:sp>
        <p:nvSpPr>
          <p:cNvPr id="3" name="PlaceHolder 2"/>
          <p:cNvSpPr>
            <a:spLocks noGrp="1"/>
          </p:cNvSpPr>
          <p:nvPr>
            <p:ph type="sldNum" idx="2"/>
          </p:nvPr>
        </p:nvSpPr>
        <p:spPr/>
        <p:txBody>
          <a:bodyPr/>
          <a:p>
            <a:fld id="{372AFFF6-076C-42EF-993A-322938BB67A9}"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1" name=""/>
          <p:cNvSpPr/>
          <p:nvPr/>
        </p:nvSpPr>
        <p:spPr>
          <a:xfrm>
            <a:off x="6269400" y="2971800"/>
            <a:ext cx="1274400" cy="457200"/>
          </a:xfrm>
          <a:prstGeom prst="rect">
            <a:avLst/>
          </a:prstGeom>
          <a:solidFill>
            <a:srgbClr val="ffffff"/>
          </a:solidFill>
          <a:ln w="0">
            <a:solidFill>
              <a:srgbClr val="000000"/>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362" name="PlaceHolder 1"/>
          <p:cNvSpPr>
            <a:spLocks noGrp="1"/>
          </p:cNvSpPr>
          <p:nvPr>
            <p:ph/>
          </p:nvPr>
        </p:nvSpPr>
        <p:spPr>
          <a:xfrm>
            <a:off x="1143000" y="1825560"/>
            <a:ext cx="8867160" cy="46044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KSC LC-39A is the site with the highest successful launch ratio.</a:t>
            </a:r>
            <a:endParaRPr b="0" lang="en-US" sz="2200" spc="-1" strike="noStrike">
              <a:solidFill>
                <a:srgbClr val="000000"/>
              </a:solidFill>
              <a:latin typeface="Arial"/>
            </a:endParaRPr>
          </a:p>
        </p:txBody>
      </p:sp>
      <p:sp>
        <p:nvSpPr>
          <p:cNvPr id="363"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2000"/>
          </a:bodyPr>
          <a:p>
            <a:pPr>
              <a:lnSpc>
                <a:spcPct val="90000"/>
              </a:lnSpc>
            </a:pPr>
            <a:r>
              <a:rPr b="0" lang="en-US" sz="4000" spc="-1" strike="noStrike">
                <a:solidFill>
                  <a:srgbClr val="0b49cb"/>
                </a:solidFill>
                <a:latin typeface="Abadi"/>
                <a:ea typeface="IBM Plex Mono SemiBold"/>
              </a:rPr>
              <a:t>Launch success ratio for site KSC LC-39A</a:t>
            </a:r>
            <a:endParaRPr b="0" lang="en-US" sz="4000" spc="-1" strike="noStrike">
              <a:solidFill>
                <a:srgbClr val="000000"/>
              </a:solidFill>
              <a:latin typeface="Arial"/>
            </a:endParaRPr>
          </a:p>
        </p:txBody>
      </p:sp>
      <p:sp>
        <p:nvSpPr>
          <p:cNvPr id="364" name="PlaceHolder 10"/>
          <p:cNvSpPr txBox="1"/>
          <p:nvPr/>
        </p:nvSpPr>
        <p:spPr>
          <a:xfrm>
            <a:off x="6659640" y="3197520"/>
            <a:ext cx="884160" cy="231480"/>
          </a:xfrm>
          <a:prstGeom prst="rect">
            <a:avLst/>
          </a:prstGeom>
          <a:noFill/>
          <a:ln w="0">
            <a:noFill/>
          </a:ln>
        </p:spPr>
        <p:txBody>
          <a:bodyPr lIns="0" rIns="0" tIns="0" bIns="0" anchor="t">
            <a:normAutofit fontScale="68000"/>
          </a:bodyPr>
          <a:p>
            <a:pPr>
              <a:lnSpc>
                <a:spcPct val="100000"/>
              </a:lnSpc>
              <a:spcBef>
                <a:spcPts val="1400"/>
              </a:spcBef>
              <a:tabLst>
                <a:tab algn="l" pos="0"/>
              </a:tabLst>
            </a:pPr>
            <a:r>
              <a:rPr b="0" lang="en-US" sz="2200" spc="-1" strike="noStrike">
                <a:solidFill>
                  <a:schemeClr val="accent3">
                    <a:lumMod val="25000"/>
                  </a:schemeClr>
                </a:solidFill>
                <a:latin typeface="Abadi"/>
              </a:rPr>
              <a:t>Failure</a:t>
            </a:r>
            <a:endParaRPr b="0" lang="en-US" sz="2200" spc="-1" strike="noStrike">
              <a:solidFill>
                <a:srgbClr val="000000"/>
              </a:solidFill>
              <a:latin typeface="Arial"/>
            </a:endParaRPr>
          </a:p>
        </p:txBody>
      </p:sp>
      <p:sp>
        <p:nvSpPr>
          <p:cNvPr id="365" name="PlaceHolder 11"/>
          <p:cNvSpPr txBox="1"/>
          <p:nvPr/>
        </p:nvSpPr>
        <p:spPr>
          <a:xfrm>
            <a:off x="6659640" y="2981880"/>
            <a:ext cx="884160" cy="231480"/>
          </a:xfrm>
          <a:prstGeom prst="rect">
            <a:avLst/>
          </a:prstGeom>
          <a:noFill/>
          <a:ln w="0">
            <a:noFill/>
          </a:ln>
        </p:spPr>
        <p:txBody>
          <a:bodyPr lIns="0" rIns="0" tIns="0" bIns="0" anchor="t">
            <a:normAutofit fontScale="68000"/>
          </a:bodyPr>
          <a:p>
            <a:pPr>
              <a:lnSpc>
                <a:spcPct val="100000"/>
              </a:lnSpc>
              <a:spcBef>
                <a:spcPts val="1400"/>
              </a:spcBef>
              <a:tabLst>
                <a:tab algn="l" pos="0"/>
              </a:tabLst>
            </a:pPr>
            <a:r>
              <a:rPr b="0" lang="en-US" sz="2200" spc="-1" strike="noStrike">
                <a:solidFill>
                  <a:schemeClr val="accent3">
                    <a:lumMod val="25000"/>
                  </a:schemeClr>
                </a:solidFill>
                <a:latin typeface="Abadi"/>
              </a:rPr>
              <a:t>Success</a:t>
            </a:r>
            <a:endParaRPr b="0" lang="en-US" sz="2200" spc="-1" strike="noStrike">
              <a:solidFill>
                <a:srgbClr val="000000"/>
              </a:solidFill>
              <a:latin typeface="Arial"/>
            </a:endParaRPr>
          </a:p>
        </p:txBody>
      </p:sp>
      <p:pic>
        <p:nvPicPr>
          <p:cNvPr id="366" name="" descr=""/>
          <p:cNvPicPr/>
          <p:nvPr/>
        </p:nvPicPr>
        <p:blipFill>
          <a:blip r:embed="rId2"/>
          <a:stretch/>
        </p:blipFill>
        <p:spPr>
          <a:xfrm>
            <a:off x="2971800" y="2562480"/>
            <a:ext cx="2876040" cy="2923920"/>
          </a:xfrm>
          <a:prstGeom prst="rect">
            <a:avLst/>
          </a:prstGeom>
          <a:ln w="0">
            <a:solidFill>
              <a:srgbClr val="000000"/>
            </a:solidFill>
          </a:ln>
        </p:spPr>
      </p:pic>
      <p:pic>
        <p:nvPicPr>
          <p:cNvPr id="367" name="" descr=""/>
          <p:cNvPicPr/>
          <p:nvPr/>
        </p:nvPicPr>
        <p:blipFill>
          <a:blip r:embed="rId3"/>
          <a:stretch/>
        </p:blipFill>
        <p:spPr>
          <a:xfrm>
            <a:off x="6343920" y="2981520"/>
            <a:ext cx="285480" cy="447480"/>
          </a:xfrm>
          <a:prstGeom prst="rect">
            <a:avLst/>
          </a:prstGeom>
          <a:ln w="0">
            <a:noFill/>
          </a:ln>
        </p:spPr>
      </p:pic>
      <p:sp>
        <p:nvSpPr>
          <p:cNvPr id="3" name="PlaceHolder 2"/>
          <p:cNvSpPr>
            <a:spLocks noGrp="1"/>
          </p:cNvSpPr>
          <p:nvPr>
            <p:ph type="sldNum" idx="2"/>
          </p:nvPr>
        </p:nvSpPr>
        <p:spPr/>
        <p:txBody>
          <a:bodyPr/>
          <a:p>
            <a:fld id="{BE6C481D-F8CF-4A46-98B0-8FB39E814FC8}"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8" name="PlaceHolder 1"/>
          <p:cNvSpPr>
            <a:spLocks noGrp="1"/>
          </p:cNvSpPr>
          <p:nvPr>
            <p:ph/>
          </p:nvPr>
        </p:nvSpPr>
        <p:spPr>
          <a:xfrm>
            <a:off x="770040" y="1537560"/>
            <a:ext cx="10412640" cy="97704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This scatter plot shows Payload vs. Launch Outcome for all sites, with payloads up to 6000 kg.</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p:txBody>
      </p:sp>
      <p:sp>
        <p:nvSpPr>
          <p:cNvPr id="369"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2000"/>
          </a:bodyPr>
          <a:p>
            <a:pPr>
              <a:lnSpc>
                <a:spcPct val="90000"/>
              </a:lnSpc>
            </a:pPr>
            <a:r>
              <a:rPr b="0" lang="en-US" sz="4000" spc="-1" strike="noStrike">
                <a:solidFill>
                  <a:srgbClr val="0b49cb"/>
                </a:solidFill>
                <a:latin typeface="Abadi"/>
                <a:ea typeface="IBM Plex Mono SemiBold"/>
              </a:rPr>
              <a:t>Payload Mass vs Launch Outcome (small loads)</a:t>
            </a:r>
            <a:endParaRPr b="0" lang="en-US" sz="4000" spc="-1" strike="noStrike">
              <a:solidFill>
                <a:srgbClr val="000000"/>
              </a:solidFill>
              <a:latin typeface="Arial"/>
            </a:endParaRPr>
          </a:p>
        </p:txBody>
      </p:sp>
      <p:pic>
        <p:nvPicPr>
          <p:cNvPr id="370" name="" descr=""/>
          <p:cNvPicPr/>
          <p:nvPr/>
        </p:nvPicPr>
        <p:blipFill>
          <a:blip r:embed="rId2"/>
          <a:stretch/>
        </p:blipFill>
        <p:spPr>
          <a:xfrm>
            <a:off x="343080" y="2431800"/>
            <a:ext cx="11315520" cy="2853000"/>
          </a:xfrm>
          <a:prstGeom prst="rect">
            <a:avLst/>
          </a:prstGeom>
          <a:ln w="0">
            <a:solidFill>
              <a:srgbClr val="000000"/>
            </a:solidFill>
          </a:ln>
        </p:spPr>
      </p:pic>
      <p:sp>
        <p:nvSpPr>
          <p:cNvPr id="371" name="PlaceHolder 12"/>
          <p:cNvSpPr txBox="1"/>
          <p:nvPr/>
        </p:nvSpPr>
        <p:spPr>
          <a:xfrm>
            <a:off x="685800" y="5423760"/>
            <a:ext cx="10412640" cy="977040"/>
          </a:xfrm>
          <a:prstGeom prst="rect">
            <a:avLst/>
          </a:prstGeom>
          <a:noFill/>
          <a:ln w="0">
            <a:noFill/>
          </a:ln>
        </p:spPr>
        <p:txBody>
          <a:bodyPr lIns="0" rIns="0" tIns="0" bIns="0" anchor="t">
            <a:normAutofit/>
          </a:bodyPr>
          <a:p>
            <a:pPr>
              <a:lnSpc>
                <a:spcPct val="100000"/>
              </a:lnSpc>
              <a:spcBef>
                <a:spcPts val="1400"/>
              </a:spcBef>
              <a:tabLst>
                <a:tab algn="l" pos="0"/>
              </a:tabLst>
            </a:pPr>
            <a:r>
              <a:rPr b="0" lang="en-US" sz="2200" spc="-1" strike="noStrike">
                <a:solidFill>
                  <a:schemeClr val="accent3">
                    <a:lumMod val="25000"/>
                  </a:schemeClr>
                </a:solidFill>
                <a:latin typeface="Abadi"/>
              </a:rPr>
              <a:t>At these loads, FT is the most reliable booster version.</a:t>
            </a: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p:txBody>
      </p:sp>
      <p:sp>
        <p:nvSpPr>
          <p:cNvPr id="3" name="PlaceHolder 2"/>
          <p:cNvSpPr>
            <a:spLocks noGrp="1"/>
          </p:cNvSpPr>
          <p:nvPr>
            <p:ph type="sldNum" idx="2"/>
          </p:nvPr>
        </p:nvSpPr>
        <p:spPr/>
        <p:txBody>
          <a:bodyPr/>
          <a:p>
            <a:fld id="{375A4EA4-DE2C-47A9-BD44-42E26A36B450}"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2" name="PlaceHolder 1"/>
          <p:cNvSpPr>
            <a:spLocks noGrp="1"/>
          </p:cNvSpPr>
          <p:nvPr>
            <p:ph/>
          </p:nvPr>
        </p:nvSpPr>
        <p:spPr>
          <a:xfrm>
            <a:off x="770040" y="1537560"/>
            <a:ext cx="10412640" cy="97704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This scatter plot shows Payload vs. Launch Outcome for all sites, with payloads from 6000 kg to 10000 kg.</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p:txBody>
      </p:sp>
      <p:sp>
        <p:nvSpPr>
          <p:cNvPr id="373" name="Title 5"/>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2000"/>
          </a:bodyPr>
          <a:p>
            <a:pPr>
              <a:lnSpc>
                <a:spcPct val="90000"/>
              </a:lnSpc>
            </a:pPr>
            <a:r>
              <a:rPr b="0" lang="en-US" sz="4000" spc="-1" strike="noStrike">
                <a:solidFill>
                  <a:srgbClr val="0b49cb"/>
                </a:solidFill>
                <a:latin typeface="Abadi"/>
                <a:ea typeface="IBM Plex Mono SemiBold"/>
              </a:rPr>
              <a:t>Payload Mass vs Launch Outcome (large loads)</a:t>
            </a:r>
            <a:endParaRPr b="0" lang="en-US" sz="4000" spc="-1" strike="noStrike">
              <a:solidFill>
                <a:srgbClr val="000000"/>
              </a:solidFill>
              <a:latin typeface="Arial"/>
            </a:endParaRPr>
          </a:p>
        </p:txBody>
      </p:sp>
      <p:sp>
        <p:nvSpPr>
          <p:cNvPr id="374" name="PlaceHolder 14"/>
          <p:cNvSpPr txBox="1"/>
          <p:nvPr/>
        </p:nvSpPr>
        <p:spPr>
          <a:xfrm>
            <a:off x="685800" y="5423760"/>
            <a:ext cx="10412640" cy="977040"/>
          </a:xfrm>
          <a:prstGeom prst="rect">
            <a:avLst/>
          </a:prstGeom>
          <a:noFill/>
          <a:ln w="0">
            <a:noFill/>
          </a:ln>
        </p:spPr>
        <p:txBody>
          <a:bodyPr lIns="0" rIns="0" tIns="0" bIns="0" anchor="t">
            <a:normAutofit/>
          </a:bodyPr>
          <a:p>
            <a:pPr>
              <a:lnSpc>
                <a:spcPct val="100000"/>
              </a:lnSpc>
              <a:spcBef>
                <a:spcPts val="1400"/>
              </a:spcBef>
              <a:tabLst>
                <a:tab algn="l" pos="0"/>
              </a:tabLst>
            </a:pPr>
            <a:r>
              <a:rPr b="0" lang="en-US" sz="2200" spc="-1" strike="noStrike">
                <a:solidFill>
                  <a:schemeClr val="accent3">
                    <a:lumMod val="25000"/>
                  </a:schemeClr>
                </a:solidFill>
                <a:latin typeface="Abadi"/>
              </a:rPr>
              <a:t>At these loads, there is a low chance of success. Only the B4 booster has achieved one successful launch.</a:t>
            </a: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p:txBody>
      </p:sp>
      <p:pic>
        <p:nvPicPr>
          <p:cNvPr id="375" name="" descr=""/>
          <p:cNvPicPr/>
          <p:nvPr/>
        </p:nvPicPr>
        <p:blipFill>
          <a:blip r:embed="rId2"/>
          <a:stretch/>
        </p:blipFill>
        <p:spPr>
          <a:xfrm>
            <a:off x="325800" y="2360160"/>
            <a:ext cx="11620440" cy="2893680"/>
          </a:xfrm>
          <a:prstGeom prst="rect">
            <a:avLst/>
          </a:prstGeom>
          <a:ln w="0">
            <a:solidFill>
              <a:srgbClr val="000000"/>
            </a:solidFill>
          </a:ln>
        </p:spPr>
      </p:pic>
      <p:sp>
        <p:nvSpPr>
          <p:cNvPr id="3" name="PlaceHolder 2"/>
          <p:cNvSpPr>
            <a:spLocks noGrp="1"/>
          </p:cNvSpPr>
          <p:nvPr>
            <p:ph type="sldNum" idx="2"/>
          </p:nvPr>
        </p:nvSpPr>
        <p:spPr/>
        <p:txBody>
          <a:bodyPr/>
          <a:p>
            <a:fld id="{35EE85BF-C33F-4A41-82D4-C42D3065A7B1}"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6" name="TextBox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5</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7" name="PlaceHolder 1"/>
          <p:cNvSpPr>
            <a:spLocks noGrp="1"/>
          </p:cNvSpPr>
          <p:nvPr>
            <p:ph/>
          </p:nvPr>
        </p:nvSpPr>
        <p:spPr>
          <a:xfrm>
            <a:off x="770040" y="2082240"/>
            <a:ext cx="5323680" cy="3809520"/>
          </a:xfrm>
          <a:prstGeom prst="rect">
            <a:avLst/>
          </a:prstGeom>
          <a:noFill/>
          <a:ln w="0">
            <a:noFill/>
          </a:ln>
        </p:spPr>
        <p:txBody>
          <a:bodyPr lIns="0" rIns="0" tIns="0" bIns="0" anchor="t">
            <a:normAutofit fontScale="73000"/>
          </a:bodyPr>
          <a:p>
            <a:pPr indent="0">
              <a:lnSpc>
                <a:spcPct val="100000"/>
              </a:lnSpc>
              <a:spcBef>
                <a:spcPts val="1400"/>
              </a:spcBef>
              <a:buNone/>
            </a:pPr>
            <a:r>
              <a:rPr b="0" lang="en-US" sz="2200" spc="-1" strike="noStrike">
                <a:solidFill>
                  <a:schemeClr val="accent3">
                    <a:lumMod val="25000"/>
                  </a:schemeClr>
                </a:solidFill>
                <a:latin typeface="Abadi"/>
              </a:rPr>
              <a:t>Four classification models were built and optimized:</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Logistic regression</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SVM</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Tree classifier</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K-Nearest neighbors</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For accuracy on the test set, all methods performed similar. We could repeat the model creation with different random training and testing sets, but if we really need to choose one right now, we would take the decision tree (87% accuracy in training).</a:t>
            </a:r>
            <a:endParaRPr b="0" lang="en-US" sz="2200" spc="-1" strike="noStrike">
              <a:solidFill>
                <a:srgbClr val="000000"/>
              </a:solidFill>
              <a:latin typeface="Arial"/>
            </a:endParaRPr>
          </a:p>
        </p:txBody>
      </p:sp>
      <p:sp>
        <p:nvSpPr>
          <p:cNvPr id="378"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Classification Accuracy</a:t>
            </a:r>
            <a:endParaRPr b="0" lang="en-US" sz="4000" spc="-1" strike="noStrike">
              <a:solidFill>
                <a:srgbClr val="000000"/>
              </a:solidFill>
              <a:latin typeface="Arial"/>
            </a:endParaRPr>
          </a:p>
        </p:txBody>
      </p:sp>
      <p:pic>
        <p:nvPicPr>
          <p:cNvPr id="379" name="" descr=""/>
          <p:cNvPicPr/>
          <p:nvPr/>
        </p:nvPicPr>
        <p:blipFill>
          <a:blip r:embed="rId2"/>
          <a:stretch/>
        </p:blipFill>
        <p:spPr>
          <a:xfrm>
            <a:off x="6400800" y="2046240"/>
            <a:ext cx="4572000" cy="3668760"/>
          </a:xfrm>
          <a:prstGeom prst="rect">
            <a:avLst/>
          </a:prstGeom>
          <a:ln w="0">
            <a:solidFill>
              <a:srgbClr val="000000"/>
            </a:solidFill>
          </a:ln>
        </p:spPr>
      </p:pic>
      <p:sp>
        <p:nvSpPr>
          <p:cNvPr id="3" name="PlaceHolder 2"/>
          <p:cNvSpPr>
            <a:spLocks noGrp="1"/>
          </p:cNvSpPr>
          <p:nvPr>
            <p:ph type="sldNum" idx="2"/>
          </p:nvPr>
        </p:nvSpPr>
        <p:spPr/>
        <p:txBody>
          <a:bodyPr/>
          <a:p>
            <a:fld id="{779D2E03-F590-461E-95FF-CD407E3239ED}" type="slidenum">
              <a:t>47</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80" name="PlaceHolder 1"/>
          <p:cNvSpPr>
            <a:spLocks noGrp="1"/>
          </p:cNvSpPr>
          <p:nvPr>
            <p:ph/>
          </p:nvPr>
        </p:nvSpPr>
        <p:spPr>
          <a:xfrm>
            <a:off x="770040" y="2057400"/>
            <a:ext cx="5173560" cy="365760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All the confusion matrices of each model were the same. They all predict negatives well but have a problematic number of false positives. </a:t>
            </a:r>
            <a:endParaRPr b="0" lang="en-US" sz="2200" spc="-1" strike="noStrike">
              <a:solidFill>
                <a:srgbClr val="000000"/>
              </a:solidFill>
              <a:latin typeface="Arial"/>
            </a:endParaRPr>
          </a:p>
        </p:txBody>
      </p:sp>
      <p:sp>
        <p:nvSpPr>
          <p:cNvPr id="381"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Confusion Matrix</a:t>
            </a:r>
            <a:endParaRPr b="0" lang="en-US" sz="4000" spc="-1" strike="noStrike">
              <a:solidFill>
                <a:srgbClr val="000000"/>
              </a:solidFill>
              <a:latin typeface="Arial"/>
            </a:endParaRPr>
          </a:p>
        </p:txBody>
      </p:sp>
      <p:pic>
        <p:nvPicPr>
          <p:cNvPr id="382" name="" descr=""/>
          <p:cNvPicPr/>
          <p:nvPr/>
        </p:nvPicPr>
        <p:blipFill>
          <a:blip r:embed="rId2"/>
          <a:stretch/>
        </p:blipFill>
        <p:spPr>
          <a:xfrm>
            <a:off x="6172200" y="1676880"/>
            <a:ext cx="4437360" cy="3809520"/>
          </a:xfrm>
          <a:prstGeom prst="rect">
            <a:avLst/>
          </a:prstGeom>
          <a:ln w="0">
            <a:solidFill>
              <a:srgbClr val="000000"/>
            </a:solidFill>
          </a:ln>
        </p:spPr>
      </p:pic>
      <p:sp>
        <p:nvSpPr>
          <p:cNvPr id="3" name="PlaceHolder 2"/>
          <p:cNvSpPr>
            <a:spLocks noGrp="1"/>
          </p:cNvSpPr>
          <p:nvPr>
            <p:ph type="sldNum" idx="2"/>
          </p:nvPr>
        </p:nvSpPr>
        <p:spPr/>
        <p:txBody>
          <a:bodyPr/>
          <a:p>
            <a:fld id="{C4060799-EA0A-44DA-A6B3-FCD89F3831A9}" type="slidenum">
              <a:t>48</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83"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Conclusions</a:t>
            </a:r>
            <a:endParaRPr b="0" lang="en-US" sz="4000" spc="-1" strike="noStrike">
              <a:solidFill>
                <a:srgbClr val="000000"/>
              </a:solidFill>
              <a:latin typeface="Arial"/>
            </a:endParaRPr>
          </a:p>
        </p:txBody>
      </p:sp>
      <p:sp>
        <p:nvSpPr>
          <p:cNvPr id="384" name=""/>
          <p:cNvSpPr txBox="1"/>
          <p:nvPr/>
        </p:nvSpPr>
        <p:spPr>
          <a:xfrm>
            <a:off x="914400" y="1371600"/>
            <a:ext cx="10515600" cy="4901760"/>
          </a:xfrm>
          <a:prstGeom prst="rect">
            <a:avLst/>
          </a:prstGeom>
          <a:noFill/>
          <a:ln w="0">
            <a:noFill/>
          </a:ln>
        </p:spPr>
        <p:txBody>
          <a:bodyPr lIns="90000" rIns="90000" tIns="45000" bIns="45000" anchor="t">
            <a:noAutofit/>
          </a:bodyPr>
          <a:p>
            <a:pPr marL="216000" indent="-216000">
              <a:lnSpc>
                <a:spcPct val="100000"/>
              </a:lnSpc>
              <a:spcBef>
                <a:spcPts val="283"/>
              </a:spcBef>
              <a:spcAft>
                <a:spcPts val="283"/>
              </a:spcAft>
              <a:buClr>
                <a:srgbClr val="000000"/>
              </a:buClr>
              <a:buSzPct val="45000"/>
              <a:buFont typeface="Wingdings" charset="2"/>
              <a:buChar char=""/>
            </a:pPr>
            <a:endParaRPr b="0" lang="en-US" sz="1800" spc="-1" strike="noStrike">
              <a:solidFill>
                <a:srgbClr val="000000"/>
              </a:solidFill>
              <a:latin typeface="Arial"/>
              <a:ea typeface="Microsoft YaHei"/>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rPr>
              <a:t>The best launch site is KSC LC-39A.</a:t>
            </a:r>
            <a:endParaRPr b="0" lang="en-US" sz="1800" spc="-1" strike="noStrike">
              <a:solidFill>
                <a:srgbClr val="000000"/>
              </a:solidFill>
              <a:latin typeface="Arial"/>
              <a:ea typeface="Microsoft YaHei"/>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ea typeface="Microsoft YaHei"/>
              </a:rPr>
              <a:t>The success of a mission can be explained by several factors such as the launch site, the orbit and especially the number of previous launches.</a:t>
            </a:r>
            <a:endParaRPr b="0" lang="en-US" sz="1800" spc="-1" strike="noStrike">
              <a:solidFill>
                <a:srgbClr val="000000"/>
              </a:solidFill>
              <a:latin typeface="Arial"/>
              <a:ea typeface="Microsoft YaHei"/>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ea typeface="Microsoft YaHei"/>
              </a:rPr>
              <a:t>Successful landing outcomes seem to improve over time. We can assume that there has been a gain in knowledge between launches that allowed to go from a launch failure to a success.</a:t>
            </a:r>
            <a:endParaRPr b="0" lang="en-US" sz="1800" spc="-1" strike="noStrike">
              <a:solidFill>
                <a:srgbClr val="000000"/>
              </a:solidFill>
              <a:latin typeface="Arial"/>
              <a:ea typeface="Microsoft YaHei"/>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ea typeface="Microsoft YaHei"/>
              </a:rPr>
              <a:t>The orbits with the best success rates are GEO, HEO, SSO, ES-L1.</a:t>
            </a:r>
            <a:endParaRPr b="0" lang="en-US" sz="1800" spc="-1" strike="noStrike">
              <a:solidFill>
                <a:srgbClr val="000000"/>
              </a:solidFill>
              <a:latin typeface="Arial"/>
              <a:ea typeface="Microsoft YaHei"/>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ea typeface="Microsoft YaHei"/>
              </a:rPr>
              <a:t>Depending on the orbits, the payload mass can be a criterion to take into account for the success of a mission. Some orbits require a light or heavy payload mass. But generally low weighted payloads perform better than the heavy weighted payloads.</a:t>
            </a:r>
            <a:endParaRPr b="0" lang="en-US" sz="1800" spc="-1" strike="noStrike">
              <a:solidFill>
                <a:srgbClr val="000000"/>
              </a:solidFill>
              <a:latin typeface="Arial"/>
              <a:ea typeface="Microsoft YaHei"/>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ea typeface="Microsoft YaHei"/>
              </a:rPr>
              <a:t>All the sites are in very close proximity to the coast and logistic facilities, while being far from urban centers.</a:t>
            </a:r>
            <a:endParaRPr b="0" lang="en-US" sz="1800" spc="-1" strike="noStrike">
              <a:solidFill>
                <a:srgbClr val="000000"/>
              </a:solidFill>
              <a:latin typeface="Arial"/>
              <a:ea typeface="Microsoft YaHei"/>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ea typeface="Microsoft YaHei"/>
              </a:rPr>
              <a:t>For this dataset, we choose the Decision Tree Algorithm as the best model even if the test accuracy between all the models used is identical. We choose Decision Tree Algorithm because it has a better train accuracy.</a:t>
            </a:r>
            <a:endParaRPr b="0" lang="en-US" sz="1800" spc="-1" strike="noStrike">
              <a:solidFill>
                <a:srgbClr val="000000"/>
              </a:solidFill>
              <a:latin typeface="Arial"/>
              <a:ea typeface="Microsoft YaHei"/>
            </a:endParaRPr>
          </a:p>
        </p:txBody>
      </p:sp>
      <p:sp>
        <p:nvSpPr>
          <p:cNvPr id="2" name="PlaceHolder 1"/>
          <p:cNvSpPr>
            <a:spLocks noGrp="1"/>
          </p:cNvSpPr>
          <p:nvPr>
            <p:ph type="sldNum" idx="2"/>
          </p:nvPr>
        </p:nvSpPr>
        <p:spPr/>
        <p:txBody>
          <a:bodyPr/>
          <a:p>
            <a:fld id="{A3989884-6B59-465F-90CA-96DCA333381B}" type="slidenum">
              <a:t>49</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6" name="PlaceHolder 1"/>
          <p:cNvSpPr>
            <a:spLocks noGrp="1"/>
          </p:cNvSpPr>
          <p:nvPr>
            <p:ph type="sldNum" idx="13"/>
          </p:nvPr>
        </p:nvSpPr>
        <p:spPr>
          <a:xfrm>
            <a:off x="8714880" y="6025680"/>
            <a:ext cx="2741040" cy="39960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600" spc="-1" strike="noStrike">
                <a:solidFill>
                  <a:srgbClr val="1c7ddb"/>
                </a:solidFill>
                <a:latin typeface="Abadi"/>
              </a:defRPr>
            </a:lvl1pPr>
          </a:lstStyle>
          <a:p>
            <a:pPr indent="0" algn="r">
              <a:lnSpc>
                <a:spcPct val="100000"/>
              </a:lnSpc>
              <a:spcAft>
                <a:spcPts val="601"/>
              </a:spcAft>
              <a:buNone/>
              <a:tabLst>
                <a:tab algn="l" pos="0"/>
              </a:tabLst>
            </a:pPr>
            <a:fld id="{2DC7C097-350C-45FB-86EE-83F27FE6756E}" type="slidenum">
              <a:rPr b="0" lang="en-US" sz="1600" spc="-1" strike="noStrike">
                <a:solidFill>
                  <a:srgbClr val="1c7ddb"/>
                </a:solidFill>
                <a:latin typeface="Abadi"/>
              </a:rPr>
              <a:t>5</a:t>
            </a:fld>
            <a:endParaRPr b="0" lang="en-US" sz="1600" spc="-1" strike="noStrike">
              <a:solidFill>
                <a:srgbClr val="000000"/>
              </a:solidFill>
              <a:latin typeface="Times New Roman"/>
            </a:endParaRPr>
          </a:p>
        </p:txBody>
      </p:sp>
      <p:sp>
        <p:nvSpPr>
          <p:cNvPr id="177" name="Title 6"/>
          <p:cNvSpPr/>
          <p:nvPr/>
        </p:nvSpPr>
        <p:spPr>
          <a:xfrm>
            <a:off x="828000" y="538560"/>
            <a:ext cx="105278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Introduction</a:t>
            </a:r>
            <a:endParaRPr b="0" lang="en-US" sz="4000" spc="-1" strike="noStrike">
              <a:solidFill>
                <a:srgbClr val="000000"/>
              </a:solidFill>
              <a:latin typeface="Arial"/>
            </a:endParaRPr>
          </a:p>
        </p:txBody>
      </p:sp>
      <p:sp>
        <p:nvSpPr>
          <p:cNvPr id="178" name="Content Placeholder 4"/>
          <p:cNvSpPr/>
          <p:nvPr/>
        </p:nvSpPr>
        <p:spPr>
          <a:xfrm>
            <a:off x="958680" y="2057400"/>
            <a:ext cx="10241280" cy="342756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9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Throughout the report, we refer to launches as successful (class 1) or unsuccessful (class 0). This merely refers to whether or not the 2</a:t>
            </a:r>
            <a:r>
              <a:rPr b="0" lang="en-US" sz="2200" spc="-1" strike="noStrike" baseline="33000">
                <a:solidFill>
                  <a:schemeClr val="accent3">
                    <a:lumMod val="25000"/>
                  </a:schemeClr>
                </a:solidFill>
                <a:latin typeface="Abadi"/>
                <a:ea typeface="DejaVu Sans"/>
              </a:rPr>
              <a:t>nd</a:t>
            </a:r>
            <a:r>
              <a:rPr b="0" lang="en-US" sz="2200" spc="-1" strike="noStrike">
                <a:solidFill>
                  <a:schemeClr val="accent3">
                    <a:lumMod val="25000"/>
                  </a:schemeClr>
                </a:solidFill>
                <a:latin typeface="Abadi"/>
                <a:ea typeface="DejaVu Sans"/>
              </a:rPr>
              <a:t> stage was recovered for later reuse, but has no bearing on the actual mission of sending the payload to space.</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9" name="PlaceHolder 1"/>
          <p:cNvSpPr>
            <a:spLocks noGrp="1"/>
          </p:cNvSpPr>
          <p:nvPr>
            <p:ph type="sldNum" idx="14"/>
          </p:nvPr>
        </p:nvSpPr>
        <p:spPr>
          <a:xfrm>
            <a:off x="9448920" y="6356520"/>
            <a:ext cx="2741040" cy="36288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E6E90F38-8CB5-4EF6-8E09-D7FE051B91DB}" type="slidenum">
              <a:rPr b="0" lang="en-US" sz="1600" spc="-1" strike="noStrike">
                <a:solidFill>
                  <a:srgbClr val="1c7ddb"/>
                </a:solidFill>
                <a:latin typeface="Abadi"/>
              </a:rPr>
              <a:t>5</a:t>
            </a:fld>
            <a:endParaRPr b="0" lang="en-US" sz="1600" spc="-1" strike="noStrike">
              <a:solidFill>
                <a:srgbClr val="000000"/>
              </a:solidFill>
              <a:latin typeface="Times New Roman"/>
            </a:endParaRPr>
          </a:p>
        </p:txBody>
      </p:sp>
      <p:sp>
        <p:nvSpPr>
          <p:cNvPr id="180" name="TextBox 1"/>
          <p:cNvSpPr/>
          <p:nvPr/>
        </p:nvSpPr>
        <p:spPr>
          <a:xfrm>
            <a:off x="777960" y="281268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1</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1" name="Content Placeholder 2"/>
          <p:cNvSpPr/>
          <p:nvPr/>
        </p:nvSpPr>
        <p:spPr>
          <a:xfrm>
            <a:off x="868680" y="1600200"/>
            <a:ext cx="10102680" cy="4113360"/>
          </a:xfrm>
          <a:prstGeom prst="rect">
            <a:avLst/>
          </a:prstGeom>
          <a:noFill/>
          <a:ln w="0">
            <a:noFill/>
          </a:ln>
        </p:spPr>
        <p:style>
          <a:lnRef idx="0"/>
          <a:fillRef idx="0"/>
          <a:effectRef idx="0"/>
          <a:fontRef idx="minor"/>
        </p:style>
        <p:txBody>
          <a:bodyPr lIns="90000" rIns="90000" tIns="45000" bIns="45000" anchor="t">
            <a:normAutofit fontScale="28000"/>
          </a:bodyPr>
          <a:p>
            <a:pPr>
              <a:lnSpc>
                <a:spcPct val="120000"/>
              </a:lnSpc>
              <a:spcBef>
                <a:spcPts val="1400"/>
              </a:spcBef>
              <a:tabLst>
                <a:tab algn="l" pos="0"/>
              </a:tabLst>
            </a:pPr>
            <a:r>
              <a:rPr b="0" lang="en-US" sz="8800" spc="-1" strike="noStrike">
                <a:solidFill>
                  <a:srgbClr val="0b49cb"/>
                </a:solidFill>
                <a:latin typeface="Abadi"/>
                <a:ea typeface="DejaVu Sans"/>
              </a:rPr>
              <a:t>Executive Summary</a:t>
            </a:r>
            <a:endParaRPr b="0" lang="en-US" sz="8800" spc="-1" strike="noStrike">
              <a:solidFill>
                <a:srgbClr val="000000"/>
              </a:solidFill>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ea typeface="DejaVu Sans"/>
              </a:rPr>
              <a:t> </a:t>
            </a:r>
            <a:r>
              <a:rPr b="0" lang="en-US" sz="8800" spc="-1" strike="noStrike">
                <a:solidFill>
                  <a:schemeClr val="accent3">
                    <a:lumMod val="25000"/>
                  </a:schemeClr>
                </a:solidFill>
                <a:latin typeface="Abadi"/>
                <a:ea typeface="DejaVu Sans"/>
              </a:rPr>
              <a:t>Data collection methodology:</a:t>
            </a:r>
            <a:endParaRPr b="0" lang="en-US" sz="8800" spc="-1" strike="noStrike">
              <a:solidFill>
                <a:srgbClr val="000000"/>
              </a:solidFill>
              <a:latin typeface="Arial"/>
            </a:endParaRPr>
          </a:p>
          <a:p>
            <a:pPr lvl="7" marL="1728000" indent="-216000">
              <a:lnSpc>
                <a:spcPct val="120000"/>
              </a:lnSpc>
              <a:spcBef>
                <a:spcPts val="1400"/>
              </a:spcBef>
              <a:buClr>
                <a:srgbClr val="000000"/>
              </a:buClr>
              <a:buSzPct val="45000"/>
              <a:buFont typeface="Wingdings" charset="2"/>
              <a:buChar char=""/>
              <a:tabLst>
                <a:tab algn="l" pos="0"/>
              </a:tabLst>
            </a:pPr>
            <a:r>
              <a:rPr b="0" lang="en-US" sz="7600" spc="-1" strike="noStrike">
                <a:solidFill>
                  <a:srgbClr val="767171"/>
                </a:solidFill>
                <a:latin typeface="Abadi"/>
                <a:ea typeface="DejaVu Sans"/>
              </a:rPr>
              <a:t> </a:t>
            </a:r>
            <a:r>
              <a:rPr b="0" lang="en-US" sz="7600" spc="-1" strike="noStrike">
                <a:solidFill>
                  <a:srgbClr val="767171"/>
                </a:solidFill>
                <a:latin typeface="Abadi"/>
                <a:ea typeface="DejaVu Sans"/>
              </a:rPr>
              <a:t>SpaceX API</a:t>
            </a:r>
            <a:endParaRPr b="0" lang="en-US" sz="7600" spc="-1" strike="noStrike">
              <a:solidFill>
                <a:srgbClr val="000000"/>
              </a:solidFill>
              <a:latin typeface="Arial"/>
            </a:endParaRPr>
          </a:p>
          <a:p>
            <a:pPr lvl="7" marL="1728000" indent="-216000">
              <a:lnSpc>
                <a:spcPct val="120000"/>
              </a:lnSpc>
              <a:spcBef>
                <a:spcPts val="1400"/>
              </a:spcBef>
              <a:buClr>
                <a:srgbClr val="000000"/>
              </a:buClr>
              <a:buSzPct val="45000"/>
              <a:buFont typeface="Wingdings" charset="2"/>
              <a:buChar char=""/>
              <a:tabLst>
                <a:tab algn="l" pos="0"/>
              </a:tabLst>
            </a:pPr>
            <a:r>
              <a:rPr b="0" lang="en-US" sz="7600" spc="-1" strike="noStrike">
                <a:solidFill>
                  <a:srgbClr val="767171"/>
                </a:solidFill>
                <a:latin typeface="Abadi"/>
                <a:ea typeface="DejaVu Sans"/>
              </a:rPr>
              <a:t> </a:t>
            </a:r>
            <a:r>
              <a:rPr b="0" lang="en-US" sz="7600" spc="-1" strike="noStrike">
                <a:solidFill>
                  <a:srgbClr val="767171"/>
                </a:solidFill>
                <a:latin typeface="Abadi"/>
                <a:ea typeface="DejaVu Sans"/>
              </a:rPr>
              <a:t>Wikipedia (Webscraping): “List of Falcon 9 and Falcon Heavy launches” </a:t>
            </a:r>
            <a:endParaRPr b="0" lang="en-US" sz="7600" spc="-1" strike="noStrike">
              <a:solidFill>
                <a:srgbClr val="000000"/>
              </a:solidFill>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ea typeface="DejaVu Sans"/>
              </a:rPr>
              <a:t> </a:t>
            </a:r>
            <a:r>
              <a:rPr b="0" lang="en-US" sz="8800" spc="-1" strike="noStrike">
                <a:solidFill>
                  <a:schemeClr val="accent3">
                    <a:lumMod val="25000"/>
                  </a:schemeClr>
                </a:solidFill>
                <a:latin typeface="Abadi"/>
                <a:ea typeface="DejaVu Sans"/>
              </a:rPr>
              <a:t>Performed data wrangling</a:t>
            </a:r>
            <a:endParaRPr b="0" lang="en-US" sz="8800" spc="-1" strike="noStrike">
              <a:solidFill>
                <a:srgbClr val="000000"/>
              </a:solidFill>
              <a:latin typeface="Arial"/>
            </a:endParaRPr>
          </a:p>
          <a:p>
            <a:pPr lvl="7" marL="1728000" indent="-216000">
              <a:lnSpc>
                <a:spcPct val="120000"/>
              </a:lnSpc>
              <a:spcBef>
                <a:spcPts val="1400"/>
              </a:spcBef>
              <a:buClr>
                <a:srgbClr val="000000"/>
              </a:buClr>
              <a:buSzPct val="45000"/>
              <a:buFont typeface="Wingdings" charset="2"/>
              <a:buChar char=""/>
              <a:tabLst>
                <a:tab algn="l" pos="0"/>
              </a:tabLst>
            </a:pPr>
            <a:r>
              <a:rPr b="0" lang="en-US" sz="7600" spc="-1" strike="noStrike">
                <a:solidFill>
                  <a:srgbClr val="767171"/>
                </a:solidFill>
                <a:latin typeface="Abadi"/>
                <a:ea typeface="DejaVu Sans"/>
              </a:rPr>
              <a:t> </a:t>
            </a:r>
            <a:r>
              <a:rPr b="0" lang="en-US" sz="7600" spc="-1" strike="noStrike">
                <a:solidFill>
                  <a:srgbClr val="767171"/>
                </a:solidFill>
                <a:latin typeface="Abadi"/>
                <a:ea typeface="DejaVu Sans"/>
              </a:rPr>
              <a:t>Cleaned data.</a:t>
            </a:r>
            <a:endParaRPr b="0" lang="en-US" sz="7600" spc="-1" strike="noStrike">
              <a:solidFill>
                <a:srgbClr val="000000"/>
              </a:solidFill>
              <a:latin typeface="Arial"/>
            </a:endParaRPr>
          </a:p>
          <a:p>
            <a:pPr lvl="7" marL="1728000" indent="-216000">
              <a:lnSpc>
                <a:spcPct val="120000"/>
              </a:lnSpc>
              <a:spcBef>
                <a:spcPts val="1400"/>
              </a:spcBef>
              <a:buClr>
                <a:srgbClr val="000000"/>
              </a:buClr>
              <a:buSzPct val="45000"/>
              <a:buFont typeface="Wingdings" charset="2"/>
              <a:buChar char=""/>
              <a:tabLst>
                <a:tab algn="l" pos="0"/>
              </a:tabLst>
            </a:pPr>
            <a:r>
              <a:rPr b="0" lang="en-US" sz="7600" spc="-1" strike="noStrike">
                <a:solidFill>
                  <a:srgbClr val="767171"/>
                </a:solidFill>
                <a:latin typeface="Abadi"/>
                <a:ea typeface="DejaVu Sans"/>
              </a:rPr>
              <a:t> </a:t>
            </a:r>
            <a:r>
              <a:rPr b="0" lang="en-US" sz="7600" spc="-1" strike="noStrike">
                <a:solidFill>
                  <a:srgbClr val="767171"/>
                </a:solidFill>
                <a:latin typeface="Abadi"/>
                <a:ea typeface="DejaVu Sans"/>
              </a:rPr>
              <a:t>Created a landing outcome label based on outcome data after summarizing and analyzing features.</a:t>
            </a:r>
            <a:endParaRPr b="0" lang="en-US" sz="7600" spc="-1" strike="noStrike">
              <a:solidFill>
                <a:srgbClr val="000000"/>
              </a:solidFill>
              <a:latin typeface="Arial"/>
            </a:endParaRPr>
          </a:p>
          <a:p>
            <a:pPr>
              <a:lnSpc>
                <a:spcPct val="120000"/>
              </a:lnSpc>
              <a:spcBef>
                <a:spcPts val="1400"/>
              </a:spcBef>
              <a:tabLst>
                <a:tab algn="l" pos="0"/>
              </a:tabLst>
            </a:pPr>
            <a:endParaRPr b="0" lang="en-US" sz="88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p:txBody>
      </p:sp>
      <p:sp>
        <p:nvSpPr>
          <p:cNvPr id="182"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Methodology</a:t>
            </a:r>
            <a:endParaRPr b="0" lang="en-US" sz="4000" spc="-1" strike="noStrike">
              <a:solidFill>
                <a:srgbClr val="000000"/>
              </a:solidFill>
              <a:latin typeface="Arial"/>
            </a:endParaRPr>
          </a:p>
        </p:txBody>
      </p:sp>
      <p:sp>
        <p:nvSpPr>
          <p:cNvPr id="2" name="PlaceHolder 1"/>
          <p:cNvSpPr>
            <a:spLocks noGrp="1"/>
          </p:cNvSpPr>
          <p:nvPr>
            <p:ph type="sldNum" idx="2"/>
          </p:nvPr>
        </p:nvSpPr>
        <p:spPr/>
        <p:txBody>
          <a:bodyPr/>
          <a:p>
            <a:fld id="{BADEB3CB-1889-4ADE-B7DC-137F22C6DB76}"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3" name="Content Placeholder 3"/>
          <p:cNvSpPr/>
          <p:nvPr/>
        </p:nvSpPr>
        <p:spPr>
          <a:xfrm>
            <a:off x="868680" y="1600200"/>
            <a:ext cx="10102680" cy="3884760"/>
          </a:xfrm>
          <a:prstGeom prst="rect">
            <a:avLst/>
          </a:prstGeom>
          <a:noFill/>
          <a:ln w="0">
            <a:noFill/>
          </a:ln>
        </p:spPr>
        <p:style>
          <a:lnRef idx="0"/>
          <a:fillRef idx="0"/>
          <a:effectRef idx="0"/>
          <a:fontRef idx="minor"/>
        </p:style>
        <p:txBody>
          <a:bodyPr lIns="90000" rIns="90000" tIns="45000" bIns="45000" anchor="t">
            <a:normAutofit fontScale="28000"/>
          </a:bodyPr>
          <a:p>
            <a:pPr>
              <a:lnSpc>
                <a:spcPct val="120000"/>
              </a:lnSpc>
              <a:spcBef>
                <a:spcPts val="1400"/>
              </a:spcBef>
              <a:tabLst>
                <a:tab algn="l" pos="0"/>
              </a:tabLst>
            </a:pPr>
            <a:r>
              <a:rPr b="0" lang="en-US" sz="8800" spc="-1" strike="noStrike">
                <a:solidFill>
                  <a:srgbClr val="0b49cb"/>
                </a:solidFill>
                <a:latin typeface="Abadi"/>
                <a:ea typeface="DejaVu Sans"/>
              </a:rPr>
              <a:t>Executive Summary</a:t>
            </a:r>
            <a:endParaRPr b="0" lang="en-US" sz="8800" spc="-1" strike="noStrike">
              <a:solidFill>
                <a:srgbClr val="000000"/>
              </a:solidFill>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ea typeface="DejaVu Sans"/>
              </a:rPr>
              <a:t> </a:t>
            </a:r>
            <a:r>
              <a:rPr b="0" lang="en-US" sz="8800" spc="-1" strike="noStrike">
                <a:solidFill>
                  <a:schemeClr val="accent3">
                    <a:lumMod val="25000"/>
                  </a:schemeClr>
                </a:solidFill>
                <a:latin typeface="Abadi"/>
                <a:ea typeface="DejaVu Sans"/>
              </a:rPr>
              <a:t>Performed EDA using Python visualization libraries and SQL</a:t>
            </a:r>
            <a:endParaRPr b="0" lang="en-US" sz="8800" spc="-1" strike="noStrike">
              <a:solidFill>
                <a:srgbClr val="000000"/>
              </a:solidFill>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ea typeface="DejaVu Sans"/>
              </a:rPr>
              <a:t> </a:t>
            </a:r>
            <a:r>
              <a:rPr b="0" lang="en-US" sz="8800" spc="-1" strike="noStrike">
                <a:solidFill>
                  <a:schemeClr val="accent3">
                    <a:lumMod val="25000"/>
                  </a:schemeClr>
                </a:solidFill>
                <a:latin typeface="Abadi"/>
                <a:ea typeface="DejaVu Sans"/>
              </a:rPr>
              <a:t>Performed interactive visual analytics with Folium and Plotly Dash</a:t>
            </a:r>
            <a:endParaRPr b="0" lang="en-US" sz="8800" spc="-1" strike="noStrike">
              <a:solidFill>
                <a:srgbClr val="000000"/>
              </a:solidFill>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ea typeface="DejaVu Sans"/>
              </a:rPr>
              <a:t> </a:t>
            </a:r>
            <a:r>
              <a:rPr b="0" lang="en-US" sz="8800" spc="-1" strike="noStrike">
                <a:solidFill>
                  <a:schemeClr val="accent3">
                    <a:lumMod val="25000"/>
                  </a:schemeClr>
                </a:solidFill>
                <a:latin typeface="Abadi"/>
                <a:ea typeface="DejaVu Sans"/>
              </a:rPr>
              <a:t>Performed predictive analysis using many classification models</a:t>
            </a:r>
            <a:endParaRPr b="0" lang="en-US" sz="8800" spc="-1" strike="noStrike">
              <a:solidFill>
                <a:srgbClr val="000000"/>
              </a:solidFill>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 </a:t>
            </a:r>
            <a:r>
              <a:rPr b="0" lang="en-US" sz="7600" spc="-1" strike="noStrike">
                <a:solidFill>
                  <a:srgbClr val="767171"/>
                </a:solidFill>
                <a:latin typeface="Abadi"/>
                <a:ea typeface="DejaVu Sans"/>
              </a:rPr>
              <a:t>Selected best model based on prediction score on the testing set. </a:t>
            </a:r>
            <a:endParaRPr b="0" lang="en-US" sz="7600" spc="-1" strike="noStrike">
              <a:solidFill>
                <a:srgbClr val="000000"/>
              </a:solidFill>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 </a:t>
            </a:r>
            <a:r>
              <a:rPr b="0" lang="en-US" sz="7600" spc="-1" strike="noStrike">
                <a:solidFill>
                  <a:srgbClr val="767171"/>
                </a:solidFill>
                <a:latin typeface="Abadi"/>
                <a:ea typeface="DejaVu Sans"/>
              </a:rPr>
              <a:t>Found optimal parameters of each model with with GridSearchCV.</a:t>
            </a:r>
            <a:endParaRPr b="0" lang="en-US" sz="7600" spc="-1" strike="noStrike">
              <a:solidFill>
                <a:srgbClr val="000000"/>
              </a:solidFill>
              <a:latin typeface="Arial"/>
            </a:endParaRPr>
          </a:p>
          <a:p>
            <a:pPr>
              <a:lnSpc>
                <a:spcPct val="120000"/>
              </a:lnSpc>
              <a:spcBef>
                <a:spcPts val="1400"/>
              </a:spcBef>
              <a:tabLst>
                <a:tab algn="l" pos="0"/>
              </a:tabLst>
            </a:pPr>
            <a:endParaRPr b="0" lang="en-US" sz="88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p:txBody>
      </p:sp>
      <p:sp>
        <p:nvSpPr>
          <p:cNvPr id="184" name="Title 2"/>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Methodology</a:t>
            </a:r>
            <a:endParaRPr b="0" lang="en-US" sz="4000" spc="-1" strike="noStrike">
              <a:solidFill>
                <a:srgbClr val="000000"/>
              </a:solidFill>
              <a:latin typeface="Arial"/>
            </a:endParaRPr>
          </a:p>
        </p:txBody>
      </p:sp>
      <p:sp>
        <p:nvSpPr>
          <p:cNvPr id="2" name="PlaceHolder 1"/>
          <p:cNvSpPr>
            <a:spLocks noGrp="1"/>
          </p:cNvSpPr>
          <p:nvPr>
            <p:ph type="sldNum" idx="2"/>
          </p:nvPr>
        </p:nvSpPr>
        <p:spPr/>
        <p:txBody>
          <a:bodyPr/>
          <a:p>
            <a:fld id="{66C1D147-352D-407F-A5CF-82EF918D0A98}"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5" name="PlaceHolder 1"/>
          <p:cNvSpPr>
            <a:spLocks noGrp="1"/>
          </p:cNvSpPr>
          <p:nvPr>
            <p:ph/>
          </p:nvPr>
        </p:nvSpPr>
        <p:spPr>
          <a:xfrm>
            <a:off x="820800" y="1800360"/>
            <a:ext cx="4638240" cy="4223880"/>
          </a:xfrm>
          <a:prstGeom prst="rect">
            <a:avLst/>
          </a:prstGeom>
          <a:noFill/>
          <a:ln w="0">
            <a:noFill/>
          </a:ln>
        </p:spPr>
        <p:txBody>
          <a:bodyPr lIns="0" rIns="0" tIns="0" bIns="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SpaceX offers a public API from where data about past launches can be requested for free.</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tabLst>
                <a:tab algn="l" pos="0"/>
              </a:tabLst>
            </a:pPr>
            <a:r>
              <a:rPr b="0" lang="en-US" sz="2200" spc="-1" strike="noStrike" u="sng">
                <a:solidFill>
                  <a:srgbClr val="0563c1"/>
                </a:solidFill>
                <a:uFillTx/>
                <a:latin typeface="Abadi"/>
                <a:hlinkClick r:id="rId2"/>
              </a:rPr>
              <a:t>Click here</a:t>
            </a:r>
            <a:r>
              <a:rPr b="0" lang="en-US" sz="2200" spc="-1" strike="noStrike">
                <a:solidFill>
                  <a:srgbClr val="000000"/>
                </a:solidFill>
                <a:latin typeface="Abadi"/>
              </a:rPr>
              <a:t> to see the relevant Jupyter notebook hosted on GitHub.</a:t>
            </a:r>
            <a:endParaRPr b="0" lang="en-US" sz="22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p:txBody>
      </p:sp>
      <p:sp>
        <p:nvSpPr>
          <p:cNvPr id="186"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Data Collection – SpaceX API</a:t>
            </a:r>
            <a:endParaRPr b="0" lang="en-US" sz="4000" spc="-1" strike="noStrike">
              <a:solidFill>
                <a:srgbClr val="000000"/>
              </a:solidFill>
              <a:latin typeface="Arial"/>
            </a:endParaRPr>
          </a:p>
        </p:txBody>
      </p:sp>
      <p:sp>
        <p:nvSpPr>
          <p:cNvPr id="187" name=""/>
          <p:cNvSpPr/>
          <p:nvPr/>
        </p:nvSpPr>
        <p:spPr>
          <a:xfrm>
            <a:off x="8001000" y="1600200"/>
            <a:ext cx="2284560" cy="114156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Arial"/>
                <a:ea typeface="DejaVu Sans"/>
              </a:rPr>
              <a:t>Request API and</a:t>
            </a:r>
            <a:endParaRPr b="0" lang="en-US" sz="1800" spc="-1" strike="noStrike">
              <a:solidFill>
                <a:srgbClr val="000000"/>
              </a:solidFill>
              <a:latin typeface="Arial"/>
            </a:endParaRPr>
          </a:p>
          <a:p>
            <a:pPr algn="ctr">
              <a:lnSpc>
                <a:spcPct val="100000"/>
              </a:lnSpc>
            </a:pPr>
            <a:r>
              <a:rPr b="0" lang="en-US" sz="1800" spc="-1" strike="noStrike">
                <a:solidFill>
                  <a:srgbClr val="000000"/>
                </a:solidFill>
                <a:latin typeface="Arial"/>
                <a:ea typeface="DejaVu Sans"/>
              </a:rPr>
              <a:t>parse the SpaceX</a:t>
            </a:r>
            <a:endParaRPr b="0" lang="en-US" sz="1800" spc="-1" strike="noStrike">
              <a:solidFill>
                <a:srgbClr val="000000"/>
              </a:solidFill>
              <a:latin typeface="Arial"/>
            </a:endParaRPr>
          </a:p>
          <a:p>
            <a:pPr algn="ctr">
              <a:lnSpc>
                <a:spcPct val="100000"/>
              </a:lnSpc>
            </a:pPr>
            <a:r>
              <a:rPr b="0" lang="en-US" sz="1800" spc="-1" strike="noStrike">
                <a:solidFill>
                  <a:srgbClr val="000000"/>
                </a:solidFill>
                <a:latin typeface="Arial"/>
                <a:ea typeface="DejaVu Sans"/>
              </a:rPr>
              <a:t>launch data</a:t>
            </a:r>
            <a:endParaRPr b="0" lang="en-US" sz="1800" spc="-1" strike="noStrike">
              <a:solidFill>
                <a:srgbClr val="000000"/>
              </a:solidFill>
              <a:latin typeface="Arial"/>
            </a:endParaRPr>
          </a:p>
        </p:txBody>
      </p:sp>
      <p:sp>
        <p:nvSpPr>
          <p:cNvPr id="188" name=""/>
          <p:cNvSpPr/>
          <p:nvPr/>
        </p:nvSpPr>
        <p:spPr>
          <a:xfrm>
            <a:off x="8001000" y="4800600"/>
            <a:ext cx="2284560" cy="114156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Arial"/>
                <a:ea typeface="DejaVu Sans"/>
              </a:rPr>
              <a:t>Deal with missing</a:t>
            </a:r>
            <a:endParaRPr b="0" lang="en-US" sz="1800" spc="-1" strike="noStrike">
              <a:solidFill>
                <a:srgbClr val="000000"/>
              </a:solidFill>
              <a:latin typeface="Arial"/>
            </a:endParaRPr>
          </a:p>
          <a:p>
            <a:pPr algn="ctr">
              <a:lnSpc>
                <a:spcPct val="100000"/>
              </a:lnSpc>
            </a:pPr>
            <a:r>
              <a:rPr b="0" lang="en-US" sz="1800" spc="-1" strike="noStrike">
                <a:solidFill>
                  <a:srgbClr val="000000"/>
                </a:solidFill>
                <a:latin typeface="Arial"/>
                <a:ea typeface="DejaVu Sans"/>
              </a:rPr>
              <a:t>values</a:t>
            </a:r>
            <a:endParaRPr b="0" lang="en-US" sz="1800" spc="-1" strike="noStrike">
              <a:solidFill>
                <a:srgbClr val="000000"/>
              </a:solidFill>
              <a:latin typeface="Arial"/>
            </a:endParaRPr>
          </a:p>
        </p:txBody>
      </p:sp>
      <p:sp>
        <p:nvSpPr>
          <p:cNvPr id="189" name=""/>
          <p:cNvSpPr/>
          <p:nvPr/>
        </p:nvSpPr>
        <p:spPr>
          <a:xfrm>
            <a:off x="8001000" y="3200400"/>
            <a:ext cx="2284560" cy="114156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Arial"/>
                <a:ea typeface="DejaVu Sans"/>
              </a:rPr>
              <a:t>Filter data to only</a:t>
            </a:r>
            <a:endParaRPr b="0" lang="en-US" sz="1800" spc="-1" strike="noStrike">
              <a:solidFill>
                <a:srgbClr val="000000"/>
              </a:solidFill>
              <a:latin typeface="Arial"/>
            </a:endParaRPr>
          </a:p>
          <a:p>
            <a:pPr algn="ctr">
              <a:lnSpc>
                <a:spcPct val="100000"/>
              </a:lnSpc>
            </a:pPr>
            <a:r>
              <a:rPr b="0" lang="en-US" sz="1800" spc="-1" strike="noStrike">
                <a:solidFill>
                  <a:srgbClr val="000000"/>
                </a:solidFill>
                <a:latin typeface="Arial"/>
                <a:ea typeface="DejaVu Sans"/>
              </a:rPr>
              <a:t>include Falcon 9</a:t>
            </a:r>
            <a:endParaRPr b="0" lang="en-US" sz="1800" spc="-1" strike="noStrike">
              <a:solidFill>
                <a:srgbClr val="000000"/>
              </a:solidFill>
              <a:latin typeface="Arial"/>
            </a:endParaRPr>
          </a:p>
          <a:p>
            <a:pPr algn="ctr">
              <a:lnSpc>
                <a:spcPct val="100000"/>
              </a:lnSpc>
            </a:pPr>
            <a:r>
              <a:rPr b="0" lang="en-US" sz="1800" spc="-1" strike="noStrike">
                <a:solidFill>
                  <a:srgbClr val="000000"/>
                </a:solidFill>
                <a:latin typeface="Arial"/>
                <a:ea typeface="DejaVu Sans"/>
              </a:rPr>
              <a:t>launches</a:t>
            </a:r>
            <a:endParaRPr b="0" lang="en-US" sz="1800" spc="-1" strike="noStrike">
              <a:solidFill>
                <a:srgbClr val="000000"/>
              </a:solidFill>
              <a:latin typeface="Arial"/>
            </a:endParaRPr>
          </a:p>
        </p:txBody>
      </p:sp>
      <p:sp>
        <p:nvSpPr>
          <p:cNvPr id="190" name=""/>
          <p:cNvSpPr/>
          <p:nvPr/>
        </p:nvSpPr>
        <p:spPr>
          <a:xfrm>
            <a:off x="9144000" y="2743200"/>
            <a:ext cx="360" cy="457200"/>
          </a:xfrm>
          <a:prstGeom prst="line">
            <a:avLst/>
          </a:prstGeom>
          <a:ln w="0">
            <a:solidFill>
              <a:srgbClr val="3465a4"/>
            </a:solidFill>
            <a:tailEnd len="med" type="triangle" w="med"/>
          </a:ln>
        </p:spPr>
        <p:style>
          <a:lnRef idx="0"/>
          <a:fillRef idx="0"/>
          <a:effectRef idx="0"/>
          <a:fontRef idx="minor"/>
        </p:style>
        <p:txBody>
          <a:bodyPr lIns="90000" rIns="90000" tIns="457200" bIns="457200" anchor="ctr" anchorCtr="1">
            <a:noAutofit/>
          </a:bodyPr>
          <a:p>
            <a:endParaRPr b="0" lang="en-US" sz="1800" spc="-1" strike="noStrike">
              <a:solidFill>
                <a:srgbClr val="000000"/>
              </a:solidFill>
              <a:latin typeface="Arial"/>
              <a:ea typeface="DejaVu Sans"/>
            </a:endParaRPr>
          </a:p>
        </p:txBody>
      </p:sp>
      <p:sp>
        <p:nvSpPr>
          <p:cNvPr id="191" name=""/>
          <p:cNvSpPr/>
          <p:nvPr/>
        </p:nvSpPr>
        <p:spPr>
          <a:xfrm>
            <a:off x="9144000" y="4343400"/>
            <a:ext cx="360" cy="457200"/>
          </a:xfrm>
          <a:prstGeom prst="line">
            <a:avLst/>
          </a:prstGeom>
          <a:ln w="0">
            <a:solidFill>
              <a:srgbClr val="3465a4"/>
            </a:solidFill>
            <a:tailEnd len="med" type="triangle" w="med"/>
          </a:ln>
        </p:spPr>
        <p:style>
          <a:lnRef idx="0"/>
          <a:fillRef idx="0"/>
          <a:effectRef idx="0"/>
          <a:fontRef idx="minor"/>
        </p:style>
        <p:txBody>
          <a:bodyPr lIns="90000" rIns="90000" tIns="457200" bIns="457200" anchor="ctr" anchorCtr="1">
            <a:noAutofit/>
          </a:bodyPr>
          <a:p>
            <a:endParaRPr b="0" lang="en-US" sz="1800" spc="-1" strike="noStrike">
              <a:solidFill>
                <a:srgbClr val="000000"/>
              </a:solidFill>
              <a:latin typeface="Arial"/>
              <a:ea typeface="DejaVu Sans"/>
            </a:endParaRPr>
          </a:p>
        </p:txBody>
      </p:sp>
      <p:sp>
        <p:nvSpPr>
          <p:cNvPr id="3" name="PlaceHolder 2"/>
          <p:cNvSpPr>
            <a:spLocks noGrp="1"/>
          </p:cNvSpPr>
          <p:nvPr>
            <p:ph type="sldNum" idx="2"/>
          </p:nvPr>
        </p:nvSpPr>
        <p:spPr/>
        <p:txBody>
          <a:bodyPr/>
          <a:p>
            <a:fld id="{8FED6936-AC07-4303-8E7A-9660F1B60C60}"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3423</TotalTime>
  <Application>LibreOffice/7.4.2.3$Windows_X86_64 LibreOffice_project/382eef1f22670f7f4118c8c2dd222ec7ad009daf</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2023-02-15T21:48:58Z</dcterms:modified>
  <cp:revision>214</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